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72"/>
  </p:notesMasterIdLst>
  <p:sldIdLst>
    <p:sldId id="257" r:id="rId3"/>
    <p:sldId id="393" r:id="rId4"/>
    <p:sldId id="435" r:id="rId5"/>
    <p:sldId id="433" r:id="rId6"/>
    <p:sldId id="437" r:id="rId7"/>
    <p:sldId id="439" r:id="rId8"/>
    <p:sldId id="441" r:id="rId9"/>
    <p:sldId id="443" r:id="rId10"/>
    <p:sldId id="445" r:id="rId11"/>
    <p:sldId id="446" r:id="rId12"/>
    <p:sldId id="447" r:id="rId13"/>
    <p:sldId id="448" r:id="rId14"/>
    <p:sldId id="449" r:id="rId15"/>
    <p:sldId id="394" r:id="rId16"/>
    <p:sldId id="450" r:id="rId17"/>
    <p:sldId id="452" r:id="rId18"/>
    <p:sldId id="454" r:id="rId19"/>
    <p:sldId id="456" r:id="rId20"/>
    <p:sldId id="457" r:id="rId21"/>
    <p:sldId id="464" r:id="rId22"/>
    <p:sldId id="466" r:id="rId23"/>
    <p:sldId id="469" r:id="rId24"/>
    <p:sldId id="470" r:id="rId25"/>
    <p:sldId id="471" r:id="rId26"/>
    <p:sldId id="472" r:id="rId27"/>
    <p:sldId id="473" r:id="rId28"/>
    <p:sldId id="474" r:id="rId29"/>
    <p:sldId id="483" r:id="rId30"/>
    <p:sldId id="485" r:id="rId31"/>
    <p:sldId id="493" r:id="rId32"/>
    <p:sldId id="494" r:id="rId33"/>
    <p:sldId id="499" r:id="rId34"/>
    <p:sldId id="500" r:id="rId35"/>
    <p:sldId id="502" r:id="rId36"/>
    <p:sldId id="508" r:id="rId37"/>
    <p:sldId id="509" r:id="rId38"/>
    <p:sldId id="518" r:id="rId39"/>
    <p:sldId id="520" r:id="rId40"/>
    <p:sldId id="521" r:id="rId41"/>
    <p:sldId id="522" r:id="rId42"/>
    <p:sldId id="526" r:id="rId43"/>
    <p:sldId id="530" r:id="rId44"/>
    <p:sldId id="532" r:id="rId45"/>
    <p:sldId id="533" r:id="rId46"/>
    <p:sldId id="534" r:id="rId47"/>
    <p:sldId id="535" r:id="rId48"/>
    <p:sldId id="536" r:id="rId49"/>
    <p:sldId id="538" r:id="rId50"/>
    <p:sldId id="539" r:id="rId51"/>
    <p:sldId id="541" r:id="rId52"/>
    <p:sldId id="544" r:id="rId53"/>
    <p:sldId id="545" r:id="rId54"/>
    <p:sldId id="549" r:id="rId55"/>
    <p:sldId id="550" r:id="rId56"/>
    <p:sldId id="552" r:id="rId57"/>
    <p:sldId id="553" r:id="rId58"/>
    <p:sldId id="417" r:id="rId59"/>
    <p:sldId id="555" r:id="rId60"/>
    <p:sldId id="556" r:id="rId61"/>
    <p:sldId id="557" r:id="rId62"/>
    <p:sldId id="558" r:id="rId63"/>
    <p:sldId id="559" r:id="rId64"/>
    <p:sldId id="560" r:id="rId65"/>
    <p:sldId id="562" r:id="rId66"/>
    <p:sldId id="564" r:id="rId67"/>
    <p:sldId id="565" r:id="rId68"/>
    <p:sldId id="570" r:id="rId69"/>
    <p:sldId id="571" r:id="rId70"/>
    <p:sldId id="431" r:id="rId7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1" d="100"/>
          <a:sy n="121" d="100"/>
        </p:scale>
        <p:origin x="1314" y="11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viewProps" Target="viewProps.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tableStyles" Target="tableStyles.xml"/><Relationship Id="rId7" Type="http://schemas.openxmlformats.org/officeDocument/2006/relationships/slide" Target="slides/slide5.xml"/><Relationship Id="rId71" Type="http://schemas.openxmlformats.org/officeDocument/2006/relationships/slide" Target="slides/slide6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0C9FC9-4C98-459E-9114-32453873904A}" type="datetimeFigureOut">
              <a:rPr lang="en-US" smtClean="0"/>
              <a:t>5/31/2015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E1A5C70-3C8F-4F67-A3F5-B3029FE32697}" type="slidenum">
              <a:rPr lang="en-US" smtClean="0"/>
              <a:t>‹#›</a:t>
            </a:fld>
            <a:endParaRPr lang="en-US"/>
          </a:p>
        </p:txBody>
      </p:sp>
    </p:spTree>
    <p:extLst>
      <p:ext uri="{BB962C8B-B14F-4D97-AF65-F5344CB8AC3E}">
        <p14:creationId xmlns:p14="http://schemas.microsoft.com/office/powerpoint/2010/main" val="1558714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a:t>
            </a:fld>
            <a:endParaRPr lang="en-US" dirty="0">
              <a:solidFill>
                <a:prstClr val="black"/>
              </a:solidFill>
            </a:endParaRPr>
          </a:p>
        </p:txBody>
      </p:sp>
    </p:spTree>
    <p:extLst>
      <p:ext uri="{BB962C8B-B14F-4D97-AF65-F5344CB8AC3E}">
        <p14:creationId xmlns:p14="http://schemas.microsoft.com/office/powerpoint/2010/main" val="682877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10</a:t>
            </a:fld>
            <a:endParaRPr lang="en-US">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11</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12</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13</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Diffusion of innovations is a theory that seeks to explain how, why, and at what rate new ideas and technology spread through cultures. Everett Rogers, a professor of communication studies, popularized the theory in his book Diffusion of Innovations; the book was first published in 1962, and is now in its fifth edition (2003).[1] Rogers argues that diffusion is the process by which an innovation is communicated through certain channels over time among the participants in a social system. The origins of the diffusion of innovations theory are varied and span multiple disciplines. Rogers proposes that four main elements influence the spread of a new idea: the innovation itself, communication channels, time, and a social system. This process relies heavily on human capital. The innovation must be widely adopted in order to self-sustain. Within the rate of adoption, there is a point at which an innovation reaches critical mass. The categories of adopters are: innovators, early adopters, early majority, late majority, and laggards.[2] Diffusion manifests itself in different ways in various cultures and fields and is highly subject to the type of adopters and innovation-decision process. (Wikipedia)</a:t>
            </a:r>
          </a:p>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19</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err="1" smtClean="0">
                <a:solidFill>
                  <a:srgbClr val="FF0000"/>
                </a:solidFill>
              </a:rPr>
              <a:t>SensAble</a:t>
            </a:r>
            <a:r>
              <a:rPr lang="en-US" sz="1200" dirty="0" smtClean="0">
                <a:solidFill>
                  <a:srgbClr val="FF0000"/>
                </a:solidFill>
              </a:rPr>
              <a:t> Technologies </a:t>
            </a:r>
            <a:r>
              <a:rPr lang="en-US" sz="1200" dirty="0" smtClean="0"/>
              <a:t>chose the industrial design industry but had to segment the market further to target the group that works with free form design.  Toy and </a:t>
            </a:r>
            <a:r>
              <a:rPr lang="en-US" sz="1200" dirty="0" err="1" smtClean="0"/>
              <a:t>footware</a:t>
            </a:r>
            <a:r>
              <a:rPr lang="en-US" sz="1200" dirty="0" smtClean="0"/>
              <a:t> industries act similarly so they could be grouped together.</a:t>
            </a:r>
          </a:p>
          <a:p>
            <a:endParaRPr lang="en-US" sz="1200" dirty="0" smtClean="0"/>
          </a:p>
          <a:p>
            <a:r>
              <a:rPr lang="en-US" sz="1200" dirty="0" smtClean="0">
                <a:solidFill>
                  <a:srgbClr val="FF0000"/>
                </a:solidFill>
              </a:rPr>
              <a:t>Smart Skin Care</a:t>
            </a:r>
            <a:r>
              <a:rPr lang="en-US" sz="1200" dirty="0" smtClean="0"/>
              <a:t>, an application that binds to skin and slowly releases medication  chose to start with the consumer market that did not need FDA review or approval.</a:t>
            </a:r>
          </a:p>
          <a:p>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20</a:t>
            </a:fld>
            <a:endParaRPr lang="en-US"/>
          </a:p>
        </p:txBody>
      </p:sp>
    </p:spTree>
    <p:extLst>
      <p:ext uri="{BB962C8B-B14F-4D97-AF65-F5344CB8AC3E}">
        <p14:creationId xmlns:p14="http://schemas.microsoft.com/office/powerpoint/2010/main" val="23214554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Different persona want</a:t>
            </a:r>
            <a:r>
              <a:rPr lang="en-US" sz="1200" b="1" baseline="0" dirty="0" smtClean="0"/>
              <a:t> different things to satisfy their needs.</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Like the </a:t>
            </a:r>
            <a:r>
              <a:rPr lang="en-US" sz="1200" b="1" dirty="0" err="1" smtClean="0"/>
              <a:t>SensAble</a:t>
            </a:r>
            <a:r>
              <a:rPr lang="en-US" sz="1200" b="1" dirty="0" smtClean="0"/>
              <a:t> Technology, even though it</a:t>
            </a:r>
            <a:r>
              <a:rPr lang="en-US" sz="1200" b="1" baseline="0" dirty="0" smtClean="0"/>
              <a:t> is cool people didn’t come to buy it.</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23</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24</a:t>
            </a:fld>
            <a:endParaRPr lang="en-US"/>
          </a:p>
        </p:txBody>
      </p:sp>
    </p:spTree>
    <p:extLst>
      <p:ext uri="{BB962C8B-B14F-4D97-AF65-F5344CB8AC3E}">
        <p14:creationId xmlns:p14="http://schemas.microsoft.com/office/powerpoint/2010/main" val="87703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More</a:t>
            </a:r>
            <a:r>
              <a:rPr lang="en-US" sz="1200" b="1" baseline="0" dirty="0" smtClean="0"/>
              <a:t> about this in “The Lean Startup”  These are the assumptions that look “smart”  or “certain” in a business plan.  Often these assumptions come from multiplying large numbers by 1%</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The Bibliography example.  The</a:t>
            </a:r>
            <a:r>
              <a:rPr lang="en-US" sz="1200" b="1" baseline="0" dirty="0" smtClean="0"/>
              <a:t> Internet was of no value to students until they could write the bibliography</a:t>
            </a:r>
          </a:p>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27</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http://www.stelladot.com/design-studio  Representative</a:t>
            </a:r>
            <a:r>
              <a:rPr lang="en-US" sz="1200" b="1" baseline="0" dirty="0" smtClean="0"/>
              <a:t> told me the prices were due to the nice packaging which I didn’t care about.  Most people throw out the packaging.</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28</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29</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a:t>
            </a:r>
            <a:r>
              <a:rPr lang="en-US" baseline="0" dirty="0" smtClean="0"/>
              <a:t> it is not a guarantee of success.  If it were everyone would be an entrepreneur.  I will start with discussing the traditional b-plan and then discuss how this class and the 24 steps will take the plan one step further.</a:t>
            </a:r>
            <a:endParaRPr lang="en-US" dirty="0"/>
          </a:p>
        </p:txBody>
      </p:sp>
      <p:sp>
        <p:nvSpPr>
          <p:cNvPr id="4" name="Slide Number Placeholder 3"/>
          <p:cNvSpPr>
            <a:spLocks noGrp="1"/>
          </p:cNvSpPr>
          <p:nvPr>
            <p:ph type="sldNum" sz="quarter" idx="10"/>
          </p:nvPr>
        </p:nvSpPr>
        <p:spPr/>
        <p:txBody>
          <a:bodyPr/>
          <a:lstStyle/>
          <a:p>
            <a:fld id="{51C8E927-276D-4183-AD73-8142083E8741}" type="slidenum">
              <a:rPr lang="en-US" smtClean="0"/>
              <a:t>3</a:t>
            </a:fld>
            <a:endParaRPr lang="en-US"/>
          </a:p>
        </p:txBody>
      </p:sp>
    </p:spTree>
    <p:extLst>
      <p:ext uri="{BB962C8B-B14F-4D97-AF65-F5344CB8AC3E}">
        <p14:creationId xmlns:p14="http://schemas.microsoft.com/office/powerpoint/2010/main" val="20706483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30</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31</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Direct to Consumers, Wholesale, B to B, even advertising.  </a:t>
            </a:r>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32</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Direct to Consumers, Wholesale, B to B, even advertising.  If online, where do people</a:t>
            </a:r>
            <a:r>
              <a:rPr lang="en-US" sz="1200" b="1" baseline="0" dirty="0" smtClean="0"/>
              <a:t> abandon the shopping cart.</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But how do you make these decisions sooner,</a:t>
            </a:r>
            <a:r>
              <a:rPr lang="en-US" baseline="0" dirty="0" smtClean="0"/>
              <a:t> without the pain they went through developing something no one wanted or used?</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34</a:t>
            </a:fld>
            <a:endParaRPr lang="en-US"/>
          </a:p>
        </p:txBody>
      </p:sp>
    </p:spTree>
    <p:extLst>
      <p:ext uri="{BB962C8B-B14F-4D97-AF65-F5344CB8AC3E}">
        <p14:creationId xmlns:p14="http://schemas.microsoft.com/office/powerpoint/2010/main" val="25490182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0" fontAlgn="base" latinLnBrk="0" hangingPunct="0">
              <a:lnSpc>
                <a:spcPct val="100000"/>
              </a:lnSpc>
              <a:spcBef>
                <a:spcPct val="30000"/>
              </a:spcBef>
              <a:spcAft>
                <a:spcPct val="0"/>
              </a:spcAft>
              <a:buClrTx/>
              <a:buSzTx/>
              <a:buFontTx/>
              <a:buNone/>
              <a:tabLst/>
              <a:defRPr/>
            </a:pPr>
            <a:r>
              <a:rPr lang="en-US" dirty="0" smtClean="0"/>
              <a:t>to make means a 20%  gross margin increase</a:t>
            </a:r>
          </a:p>
          <a:p>
            <a:r>
              <a:rPr lang="en-US" dirty="0" smtClean="0"/>
              <a:t>Characteristics</a:t>
            </a:r>
            <a:r>
              <a:rPr lang="en-US" baseline="0" dirty="0" smtClean="0"/>
              <a:t> – if data manager, easy to get approvals:  if sharing, price per enterprise.</a:t>
            </a:r>
          </a:p>
          <a:p>
            <a:r>
              <a:rPr lang="en-US" baseline="0" dirty="0" smtClean="0"/>
              <a:t>Market segmentation – Those who get the most value for it or charge less for students.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35</a:t>
            </a:fld>
            <a:endParaRPr lang="en-US"/>
          </a:p>
        </p:txBody>
      </p:sp>
    </p:spTree>
    <p:extLst>
      <p:ext uri="{BB962C8B-B14F-4D97-AF65-F5344CB8AC3E}">
        <p14:creationId xmlns:p14="http://schemas.microsoft.com/office/powerpoint/2010/main" val="26328956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36</a:t>
            </a:fld>
            <a:endParaRPr lang="en-US"/>
          </a:p>
        </p:txBody>
      </p:sp>
    </p:spTree>
    <p:extLst>
      <p:ext uri="{BB962C8B-B14F-4D97-AF65-F5344CB8AC3E}">
        <p14:creationId xmlns:p14="http://schemas.microsoft.com/office/powerpoint/2010/main" val="426592978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37</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dirty="0" smtClean="0"/>
              <a:t>Your cost structure may be different</a:t>
            </a:r>
            <a:r>
              <a:rPr lang="en-US" sz="1400" baseline="0" dirty="0" smtClean="0"/>
              <a:t> for reasons that add value to your product, but you won’t be able to capture that extra cost.</a:t>
            </a:r>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38</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created different pricing for users based in cost rather than profit centers or not-for-profits.</a:t>
            </a:r>
            <a:endParaRPr lang="en-US"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39</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Whether</a:t>
            </a:r>
            <a:r>
              <a:rPr lang="en-US" baseline="0" dirty="0" smtClean="0"/>
              <a:t> or not you plan to be an entrepreneur this course brings together the pieces you have been learning in b-school to look at the big picture of a business and how to create something in the face of uncertainty.  Class will give you the feel of creating a business.</a:t>
            </a:r>
          </a:p>
        </p:txBody>
      </p:sp>
      <p:sp>
        <p:nvSpPr>
          <p:cNvPr id="4" name="Slide Number Placeholder 3"/>
          <p:cNvSpPr>
            <a:spLocks noGrp="1"/>
          </p:cNvSpPr>
          <p:nvPr>
            <p:ph type="sldNum" sz="quarter" idx="10"/>
          </p:nvPr>
        </p:nvSpPr>
        <p:spPr/>
        <p:txBody>
          <a:bodyPr/>
          <a:lstStyle/>
          <a:p>
            <a:fld id="{51C8E927-276D-4183-AD73-8142083E8741}" type="slidenum">
              <a:rPr lang="en-US" smtClean="0"/>
              <a:t>4</a:t>
            </a:fld>
            <a:endParaRPr lang="en-US"/>
          </a:p>
        </p:txBody>
      </p:sp>
    </p:spTree>
    <p:extLst>
      <p:ext uri="{BB962C8B-B14F-4D97-AF65-F5344CB8AC3E}">
        <p14:creationId xmlns:p14="http://schemas.microsoft.com/office/powerpoint/2010/main" val="279494612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400"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40</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More and more it is easier to compare prices and people don’t like to be in the dark about how they are charged.  It is also hard to keep track of these strategies.  A better way is through value pricing targeted</a:t>
            </a:r>
            <a:r>
              <a:rPr lang="en-US" baseline="0" dirty="0" smtClean="0"/>
              <a:t> to a market segment with a differentiated product (i.e. include extra customer service for higher priced offerings or take away something from lower priced offerings)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41</a:t>
            </a:fld>
            <a:endParaRPr lang="en-US"/>
          </a:p>
        </p:txBody>
      </p:sp>
    </p:spTree>
    <p:extLst>
      <p:ext uri="{BB962C8B-B14F-4D97-AF65-F5344CB8AC3E}">
        <p14:creationId xmlns:p14="http://schemas.microsoft.com/office/powerpoint/2010/main" val="110634929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Yahoo! </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42</a:t>
            </a:fld>
            <a:endParaRPr lang="en-US" dirty="0"/>
          </a:p>
        </p:txBody>
      </p:sp>
    </p:spTree>
    <p:extLst>
      <p:ext uri="{BB962C8B-B14F-4D97-AF65-F5344CB8AC3E}">
        <p14:creationId xmlns:p14="http://schemas.microsoft.com/office/powerpoint/2010/main" val="205659659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43</a:t>
            </a:fld>
            <a:endParaRPr lang="en-US" dirty="0"/>
          </a:p>
        </p:txBody>
      </p:sp>
    </p:spTree>
    <p:extLst>
      <p:ext uri="{BB962C8B-B14F-4D97-AF65-F5344CB8AC3E}">
        <p14:creationId xmlns:p14="http://schemas.microsoft.com/office/powerpoint/2010/main" val="26124782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Freelancer’s Café offers a good example.</a:t>
            </a:r>
          </a:p>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44</a:t>
            </a:fld>
            <a:endParaRPr lang="en-US" dirty="0"/>
          </a:p>
        </p:txBody>
      </p:sp>
    </p:spTree>
    <p:extLst>
      <p:ext uri="{BB962C8B-B14F-4D97-AF65-F5344CB8AC3E}">
        <p14:creationId xmlns:p14="http://schemas.microsoft.com/office/powerpoint/2010/main" val="38370122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45</a:t>
            </a:fld>
            <a:endParaRPr lang="en-US" dirty="0"/>
          </a:p>
        </p:txBody>
      </p:sp>
    </p:spTree>
    <p:extLst>
      <p:ext uri="{BB962C8B-B14F-4D97-AF65-F5344CB8AC3E}">
        <p14:creationId xmlns:p14="http://schemas.microsoft.com/office/powerpoint/2010/main" val="279874974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46</a:t>
            </a:fld>
            <a:endParaRPr lang="en-US" dirty="0"/>
          </a:p>
        </p:txBody>
      </p:sp>
    </p:spTree>
    <p:extLst>
      <p:ext uri="{BB962C8B-B14F-4D97-AF65-F5344CB8AC3E}">
        <p14:creationId xmlns:p14="http://schemas.microsoft.com/office/powerpoint/2010/main" val="23034824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90000"/>
              </a:lnSpc>
              <a:spcBef>
                <a:spcPts val="1200"/>
              </a:spcBef>
              <a:spcAft>
                <a:spcPts val="0"/>
              </a:spcAft>
              <a:buClr>
                <a:srgbClr val="7A7A7A"/>
              </a:buClr>
              <a:buSzTx/>
              <a:buFont typeface="Arial" pitchFamily="34" charset="0"/>
              <a:buNone/>
              <a:tabLst/>
              <a:defRPr/>
            </a:pPr>
            <a:endParaRPr kumimoji="0" lang="en-US" sz="2000" b="0" i="0" u="none" strike="noStrike" kern="1200" cap="none" spc="0" normalizeH="0" baseline="0" noProof="0" dirty="0" smtClean="0">
              <a:ln>
                <a:noFill/>
              </a:ln>
              <a:solidFill>
                <a:srgbClr val="000000"/>
              </a:solidFill>
              <a:effectLst/>
              <a:uLnTx/>
              <a:uFillTx/>
              <a:latin typeface="Arial"/>
              <a:ea typeface="Calibri"/>
            </a:endParaRPr>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47</a:t>
            </a:fld>
            <a:endParaRPr lang="en-US" dirty="0"/>
          </a:p>
        </p:txBody>
      </p:sp>
    </p:spTree>
    <p:extLst>
      <p:ext uri="{BB962C8B-B14F-4D97-AF65-F5344CB8AC3E}">
        <p14:creationId xmlns:p14="http://schemas.microsoft.com/office/powerpoint/2010/main" val="26872507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sz="1200" dirty="0" smtClean="0"/>
          </a:p>
          <a:p>
            <a:pPr marL="0" indent="0">
              <a:buNone/>
            </a:pPr>
            <a:endParaRPr lang="en-US" sz="1200" dirty="0" smtClean="0"/>
          </a:p>
          <a:p>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48</a:t>
            </a:fld>
            <a:endParaRPr lang="en-US"/>
          </a:p>
        </p:txBody>
      </p:sp>
    </p:spTree>
    <p:extLst>
      <p:ext uri="{BB962C8B-B14F-4D97-AF65-F5344CB8AC3E}">
        <p14:creationId xmlns:p14="http://schemas.microsoft.com/office/powerpoint/2010/main" val="890906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49</a:t>
            </a:fld>
            <a:endParaRPr lang="en-US"/>
          </a:p>
        </p:txBody>
      </p:sp>
    </p:spTree>
    <p:extLst>
      <p:ext uri="{BB962C8B-B14F-4D97-AF65-F5344CB8AC3E}">
        <p14:creationId xmlns:p14="http://schemas.microsoft.com/office/powerpoint/2010/main" val="7096707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a:t>
            </a:r>
            <a:r>
              <a:rPr lang="en-US" baseline="0" dirty="0" smtClean="0"/>
              <a:t> Business model not, plan.  In many respects the pieces are the same but the emphasis is different.  Less academic, more focused on what is needed to actually create value that customers are willing to pay for.</a:t>
            </a:r>
          </a:p>
          <a:p>
            <a:r>
              <a:rPr lang="en-US" baseline="0" dirty="0" smtClean="0"/>
              <a:t>Another example “SWOT” vs “TOWS” – emphasis is what</a:t>
            </a:r>
            <a:endParaRPr lang="en-US" dirty="0"/>
          </a:p>
        </p:txBody>
      </p:sp>
      <p:sp>
        <p:nvSpPr>
          <p:cNvPr id="4" name="Slide Number Placeholder 3"/>
          <p:cNvSpPr>
            <a:spLocks noGrp="1"/>
          </p:cNvSpPr>
          <p:nvPr>
            <p:ph type="sldNum" sz="quarter" idx="10"/>
          </p:nvPr>
        </p:nvSpPr>
        <p:spPr/>
        <p:txBody>
          <a:bodyPr/>
          <a:lstStyle/>
          <a:p>
            <a:fld id="{51C8E927-276D-4183-AD73-8142083E8741}" type="slidenum">
              <a:rPr lang="en-US" smtClean="0"/>
              <a:t>5</a:t>
            </a:fld>
            <a:endParaRPr lang="en-US"/>
          </a:p>
        </p:txBody>
      </p:sp>
    </p:spTree>
    <p:extLst>
      <p:ext uri="{BB962C8B-B14F-4D97-AF65-F5344CB8AC3E}">
        <p14:creationId xmlns:p14="http://schemas.microsoft.com/office/powerpoint/2010/main" val="14364739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50</a:t>
            </a:fld>
            <a:endParaRPr lang="en-US" dirty="0"/>
          </a:p>
        </p:txBody>
      </p:sp>
    </p:spTree>
    <p:extLst>
      <p:ext uri="{BB962C8B-B14F-4D97-AF65-F5344CB8AC3E}">
        <p14:creationId xmlns:p14="http://schemas.microsoft.com/office/powerpoint/2010/main" val="393154782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S&amp;P example of rewriting</a:t>
            </a:r>
            <a:r>
              <a:rPr lang="en-US" baseline="0" dirty="0" smtClean="0"/>
              <a:t> the Privacy policy in order to go after users violating their agreements.</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51</a:t>
            </a:fld>
            <a:endParaRPr lang="en-US"/>
          </a:p>
        </p:txBody>
      </p:sp>
    </p:spTree>
    <p:extLst>
      <p:ext uri="{BB962C8B-B14F-4D97-AF65-F5344CB8AC3E}">
        <p14:creationId xmlns:p14="http://schemas.microsoft.com/office/powerpoint/2010/main" val="80293760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Many businesses were wiped out during Hurricane Sandy</a:t>
            </a:r>
            <a:r>
              <a:rPr lang="en-US" baseline="0" dirty="0" smtClean="0"/>
              <a:t> due to lack of flood insurance.</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52</a:t>
            </a:fld>
            <a:endParaRPr lang="en-US"/>
          </a:p>
        </p:txBody>
      </p:sp>
    </p:spTree>
    <p:extLst>
      <p:ext uri="{BB962C8B-B14F-4D97-AF65-F5344CB8AC3E}">
        <p14:creationId xmlns:p14="http://schemas.microsoft.com/office/powerpoint/2010/main" val="317356704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53</a:t>
            </a:fld>
            <a:endParaRPr lang="en-US"/>
          </a:p>
        </p:txBody>
      </p:sp>
    </p:spTree>
    <p:extLst>
      <p:ext uri="{BB962C8B-B14F-4D97-AF65-F5344CB8AC3E}">
        <p14:creationId xmlns:p14="http://schemas.microsoft.com/office/powerpoint/2010/main" val="100702877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example, restaurants with good food but bad service.</a:t>
            </a:r>
          </a:p>
          <a:p>
            <a:r>
              <a:rPr lang="en-US" baseline="0" dirty="0" smtClean="0"/>
              <a:t>This is the real knowledge of a business</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54</a:t>
            </a:fld>
            <a:endParaRPr lang="en-US" dirty="0"/>
          </a:p>
        </p:txBody>
      </p:sp>
    </p:spTree>
    <p:extLst>
      <p:ext uri="{BB962C8B-B14F-4D97-AF65-F5344CB8AC3E}">
        <p14:creationId xmlns:p14="http://schemas.microsoft.com/office/powerpoint/2010/main" val="183862711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55</a:t>
            </a:fld>
            <a:endParaRPr lang="en-US" dirty="0"/>
          </a:p>
        </p:txBody>
      </p:sp>
    </p:spTree>
    <p:extLst>
      <p:ext uri="{BB962C8B-B14F-4D97-AF65-F5344CB8AC3E}">
        <p14:creationId xmlns:p14="http://schemas.microsoft.com/office/powerpoint/2010/main" val="37791019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Make sure you  have the skills you need</a:t>
            </a:r>
            <a:r>
              <a:rPr lang="en-US" baseline="0" dirty="0" smtClean="0"/>
              <a:t> and compensate for skills you don’t have.</a:t>
            </a:r>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56</a:t>
            </a:fld>
            <a:endParaRPr lang="en-US" dirty="0"/>
          </a:p>
        </p:txBody>
      </p:sp>
    </p:spTree>
    <p:extLst>
      <p:ext uri="{BB962C8B-B14F-4D97-AF65-F5344CB8AC3E}">
        <p14:creationId xmlns:p14="http://schemas.microsoft.com/office/powerpoint/2010/main" val="2459193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57</a:t>
            </a:fld>
            <a:endParaRPr lang="en-US" dirty="0"/>
          </a:p>
        </p:txBody>
      </p:sp>
    </p:spTree>
    <p:extLst>
      <p:ext uri="{BB962C8B-B14F-4D97-AF65-F5344CB8AC3E}">
        <p14:creationId xmlns:p14="http://schemas.microsoft.com/office/powerpoint/2010/main" val="410760038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58</a:t>
            </a:fld>
            <a:endParaRPr lang="en-US"/>
          </a:p>
        </p:txBody>
      </p:sp>
    </p:spTree>
    <p:extLst>
      <p:ext uri="{BB962C8B-B14F-4D97-AF65-F5344CB8AC3E}">
        <p14:creationId xmlns:p14="http://schemas.microsoft.com/office/powerpoint/2010/main" val="279227151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59</a:t>
            </a:fld>
            <a:endParaRPr lang="en-US"/>
          </a:p>
        </p:txBody>
      </p:sp>
    </p:spTree>
    <p:extLst>
      <p:ext uri="{BB962C8B-B14F-4D97-AF65-F5344CB8AC3E}">
        <p14:creationId xmlns:p14="http://schemas.microsoft.com/office/powerpoint/2010/main" val="20239058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Traditional business</a:t>
            </a:r>
            <a:r>
              <a:rPr lang="en-US" baseline="0" dirty="0" smtClean="0"/>
              <a:t> plans tend to focus on the “product”.  In general if you have the idea so have others.</a:t>
            </a:r>
            <a:endParaRPr lang="en-US" dirty="0"/>
          </a:p>
        </p:txBody>
      </p:sp>
      <p:sp>
        <p:nvSpPr>
          <p:cNvPr id="4" name="Slide Number Placeholder 3"/>
          <p:cNvSpPr>
            <a:spLocks noGrp="1"/>
          </p:cNvSpPr>
          <p:nvPr>
            <p:ph type="sldNum" sz="quarter" idx="10"/>
          </p:nvPr>
        </p:nvSpPr>
        <p:spPr/>
        <p:txBody>
          <a:bodyPr/>
          <a:lstStyle/>
          <a:p>
            <a:fld id="{51C8E927-276D-4183-AD73-8142083E8741}" type="slidenum">
              <a:rPr lang="en-US" smtClean="0"/>
              <a:t>6</a:t>
            </a:fld>
            <a:endParaRPr lang="en-US"/>
          </a:p>
        </p:txBody>
      </p:sp>
    </p:spTree>
    <p:extLst>
      <p:ext uri="{BB962C8B-B14F-4D97-AF65-F5344CB8AC3E}">
        <p14:creationId xmlns:p14="http://schemas.microsoft.com/office/powerpoint/2010/main" val="107842718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60</a:t>
            </a:fld>
            <a:endParaRPr lang="en-US"/>
          </a:p>
        </p:txBody>
      </p:sp>
    </p:spTree>
    <p:extLst>
      <p:ext uri="{BB962C8B-B14F-4D97-AF65-F5344CB8AC3E}">
        <p14:creationId xmlns:p14="http://schemas.microsoft.com/office/powerpoint/2010/main" val="38244577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E1A5C70-3C8F-4F67-A3F5-B3029FE32697}" type="slidenum">
              <a:rPr lang="en-US" smtClean="0"/>
              <a:t>61</a:t>
            </a:fld>
            <a:endParaRPr lang="en-US"/>
          </a:p>
        </p:txBody>
      </p:sp>
    </p:spTree>
    <p:extLst>
      <p:ext uri="{BB962C8B-B14F-4D97-AF65-F5344CB8AC3E}">
        <p14:creationId xmlns:p14="http://schemas.microsoft.com/office/powerpoint/2010/main" val="141080696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Edgar example</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62</a:t>
            </a:fld>
            <a:endParaRPr lang="en-US"/>
          </a:p>
        </p:txBody>
      </p:sp>
    </p:spTree>
    <p:extLst>
      <p:ext uri="{BB962C8B-B14F-4D97-AF65-F5344CB8AC3E}">
        <p14:creationId xmlns:p14="http://schemas.microsoft.com/office/powerpoint/2010/main" val="145997537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63</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Free Edgar example</a:t>
            </a:r>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64</a:t>
            </a:fld>
            <a:endParaRPr lang="en-US"/>
          </a:p>
        </p:txBody>
      </p:sp>
    </p:spTree>
    <p:extLst>
      <p:ext uri="{BB962C8B-B14F-4D97-AF65-F5344CB8AC3E}">
        <p14:creationId xmlns:p14="http://schemas.microsoft.com/office/powerpoint/2010/main" val="145997537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65</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E1A5C70-3C8F-4F67-A3F5-B3029FE32697}" type="slidenum">
              <a:rPr lang="en-US" smtClean="0"/>
              <a:t>66</a:t>
            </a:fld>
            <a:endParaRPr lang="en-US"/>
          </a:p>
        </p:txBody>
      </p:sp>
    </p:spTree>
    <p:extLst>
      <p:ext uri="{BB962C8B-B14F-4D97-AF65-F5344CB8AC3E}">
        <p14:creationId xmlns:p14="http://schemas.microsoft.com/office/powerpoint/2010/main" val="118813489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67</a:t>
            </a:fld>
            <a:endParaRPr lang="en-US" dirty="0"/>
          </a:p>
        </p:txBody>
      </p:sp>
    </p:spTree>
    <p:extLst>
      <p:ext uri="{BB962C8B-B14F-4D97-AF65-F5344CB8AC3E}">
        <p14:creationId xmlns:p14="http://schemas.microsoft.com/office/powerpoint/2010/main" val="415794085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68</a:t>
            </a:fld>
            <a:endParaRPr lang="en-US" dirty="0"/>
          </a:p>
        </p:txBody>
      </p:sp>
    </p:spTree>
    <p:extLst>
      <p:ext uri="{BB962C8B-B14F-4D97-AF65-F5344CB8AC3E}">
        <p14:creationId xmlns:p14="http://schemas.microsoft.com/office/powerpoint/2010/main" val="351948798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pPr>
                <a:defRPr/>
              </a:pPr>
              <a:t>69</a:t>
            </a:fld>
            <a:endParaRPr lang="en-US" dirty="0"/>
          </a:p>
        </p:txBody>
      </p:sp>
    </p:spTree>
    <p:extLst>
      <p:ext uri="{BB962C8B-B14F-4D97-AF65-F5344CB8AC3E}">
        <p14:creationId xmlns:p14="http://schemas.microsoft.com/office/powerpoint/2010/main" val="1166741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Disruptive innovation is the type we usually associate with “innovation”, but more often successful businesses do</a:t>
            </a:r>
            <a:r>
              <a:rPr lang="en-US" sz="1200" b="1" baseline="0" dirty="0" smtClean="0"/>
              <a:t> not come from disruption.  And disruptive innovation </a:t>
            </a:r>
          </a:p>
          <a:p>
            <a:r>
              <a:rPr lang="en-US" sz="1200" b="1" baseline="0" dirty="0" smtClean="0"/>
              <a:t>Can take so long that the inventors don’t benefit as much as one would expect.</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7</a:t>
            </a:fld>
            <a:endParaRPr lang="en-US" dirty="0">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8</a:t>
            </a:fld>
            <a:endParaRPr lang="en-US">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smtClean="0"/>
              <a:t>Best</a:t>
            </a:r>
            <a:r>
              <a:rPr lang="en-US" sz="1200" b="1" baseline="0" dirty="0" smtClean="0"/>
              <a:t> means different things to different people and over promises</a:t>
            </a:r>
          </a:p>
          <a:p>
            <a:r>
              <a:rPr lang="en-US" sz="1200" b="1" baseline="0" dirty="0" smtClean="0"/>
              <a:t>You will never be able to aggregate everything neither product prices, air fares, news, entertainment – someone will always want something you don’t have or will make sure your offering isn’t complete.</a:t>
            </a:r>
            <a:endParaRPr lang="en-US" sz="1200" b="1" dirty="0" smtClean="0"/>
          </a:p>
        </p:txBody>
      </p:sp>
      <p:sp>
        <p:nvSpPr>
          <p:cNvPr id="4" name="Slide Number Placeholder 3"/>
          <p:cNvSpPr>
            <a:spLocks noGrp="1"/>
          </p:cNvSpPr>
          <p:nvPr>
            <p:ph type="sldNum" sz="quarter" idx="10"/>
          </p:nvPr>
        </p:nvSpPr>
        <p:spPr/>
        <p:txBody>
          <a:bodyPr/>
          <a:lstStyle/>
          <a:p>
            <a:pPr>
              <a:defRPr/>
            </a:pPr>
            <a:fld id="{63763503-8DA4-43AE-8478-3664BB2728DA}" type="slidenum">
              <a:rPr lang="en-US" smtClean="0">
                <a:solidFill>
                  <a:prstClr val="black"/>
                </a:solidFill>
              </a:rPr>
              <a:pPr>
                <a:defRPr/>
              </a:pPr>
              <a:t>9</a:t>
            </a:fld>
            <a:endParaRPr lang="en-US">
              <a:solidFill>
                <a:prstClr val="black"/>
              </a:solidFill>
            </a:endParaRPr>
          </a:p>
        </p:txBody>
      </p:sp>
    </p:spTree>
    <p:extLst>
      <p:ext uri="{BB962C8B-B14F-4D97-AF65-F5344CB8AC3E}">
        <p14:creationId xmlns:p14="http://schemas.microsoft.com/office/powerpoint/2010/main" val="19531220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extLst>
      <p:ext uri="{BB962C8B-B14F-4D97-AF65-F5344CB8AC3E}">
        <p14:creationId xmlns:p14="http://schemas.microsoft.com/office/powerpoint/2010/main" val="326659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46111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5/31/2015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62869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5" name="Picture 11" descr="Background.jpg"/>
          <p:cNvPicPr>
            <a:picLocks noChangeAspect="1"/>
          </p:cNvPicPr>
          <p:nvPr userDrawn="1"/>
        </p:nvPicPr>
        <p:blipFill>
          <a:blip r:embed="rId2"/>
          <a:srcRect/>
          <a:stretch>
            <a:fillRect/>
          </a:stretch>
        </p:blipFill>
        <p:spPr bwMode="auto">
          <a:xfrm>
            <a:off x="1" y="0"/>
            <a:ext cx="9144000" cy="6858000"/>
          </a:xfrm>
          <a:prstGeom prst="rect">
            <a:avLst/>
          </a:prstGeom>
          <a:noFill/>
          <a:ln w="9525">
            <a:noFill/>
            <a:miter lim="800000"/>
            <a:headEnd/>
            <a:tailEnd/>
          </a:ln>
        </p:spPr>
      </p:pic>
      <p:pic>
        <p:nvPicPr>
          <p:cNvPr id="11" name="Picture 4" descr="C:\Projects\current\10-2004 Pearson\working\stripe2.png"/>
          <p:cNvPicPr>
            <a:picLocks noChangeAspect="1" noChangeArrowheads="1"/>
          </p:cNvPicPr>
          <p:nvPr/>
        </p:nvPicPr>
        <p:blipFill>
          <a:blip r:embed="rId3"/>
          <a:srcRect/>
          <a:stretch>
            <a:fillRect/>
          </a:stretch>
        </p:blipFill>
        <p:spPr bwMode="auto">
          <a:xfrm>
            <a:off x="1" y="2133600"/>
            <a:ext cx="9144000" cy="2590800"/>
          </a:xfrm>
          <a:prstGeom prst="rect">
            <a:avLst/>
          </a:prstGeom>
          <a:noFill/>
          <a:effectLst>
            <a:outerShdw blurRad="50800" dist="38100" dir="16200000" rotWithShape="0">
              <a:prstClr val="black">
                <a:alpha val="40000"/>
              </a:prstClr>
            </a:outerShdw>
          </a:effectLst>
        </p:spPr>
      </p:pic>
      <p:sp>
        <p:nvSpPr>
          <p:cNvPr id="2" name="Title 1"/>
          <p:cNvSpPr>
            <a:spLocks noGrp="1"/>
          </p:cNvSpPr>
          <p:nvPr>
            <p:ph type="title"/>
          </p:nvPr>
        </p:nvSpPr>
        <p:spPr>
          <a:xfrm>
            <a:off x="2171700" y="2305616"/>
            <a:ext cx="6717221" cy="2246770"/>
          </a:xfrm>
        </p:spPr>
        <p:txBody>
          <a:bodyPr>
            <a:noAutofit/>
          </a:bodyPr>
          <a:lstStyle>
            <a:lvl1pPr algn="l">
              <a:defRPr sz="2800" b="0" cap="none">
                <a:solidFill>
                  <a:schemeClr val="tx1">
                    <a:lumMod val="95000"/>
                    <a:lumOff val="5000"/>
                  </a:schemeClr>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513849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8" name="Rectangle 7"/>
          <p:cNvSpPr/>
          <p:nvPr userDrawn="1"/>
        </p:nvSpPr>
        <p:spPr>
          <a:xfrm>
            <a:off x="-9088" y="696566"/>
            <a:ext cx="9144000" cy="60959"/>
          </a:xfrm>
          <a:prstGeom prst="rect">
            <a:avLst/>
          </a:prstGeom>
          <a:solidFill>
            <a:srgbClr val="FF0000"/>
          </a:solid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itle 1"/>
          <p:cNvSpPr txBox="1">
            <a:spLocks/>
          </p:cNvSpPr>
          <p:nvPr userDrawn="1"/>
        </p:nvSpPr>
        <p:spPr>
          <a:xfrm>
            <a:off x="0" y="-24469"/>
            <a:ext cx="9144000" cy="75151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i="1" kern="1200">
                <a:solidFill>
                  <a:schemeClr val="tx1"/>
                </a:solidFill>
                <a:latin typeface="+mj-lt"/>
                <a:ea typeface="+mj-ea"/>
                <a:cs typeface="+mj-cs"/>
              </a:defRPr>
            </a:lvl1pPr>
          </a:lstStyle>
          <a:p>
            <a:r>
              <a:rPr lang="en-US" dirty="0" smtClean="0"/>
              <a:t>      </a:t>
            </a:r>
            <a:endParaRPr lang="en-US" dirty="0"/>
          </a:p>
        </p:txBody>
      </p:sp>
    </p:spTree>
    <p:extLst>
      <p:ext uri="{BB962C8B-B14F-4D97-AF65-F5344CB8AC3E}">
        <p14:creationId xmlns:p14="http://schemas.microsoft.com/office/powerpoint/2010/main" val="2997574914"/>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4469"/>
            <a:ext cx="9144000" cy="751514"/>
          </a:xfrm>
        </p:spPr>
        <p:txBody>
          <a:bodyPr>
            <a:normAutofit/>
          </a:bodyPr>
          <a:lstStyle>
            <a:lvl1pPr algn="l">
              <a:defRPr sz="3600" b="1" i="1">
                <a:solidFill>
                  <a:schemeClr val="tx1"/>
                </a:solidFill>
              </a:defRPr>
            </a:lvl1pPr>
          </a:lstStyle>
          <a:p>
            <a:r>
              <a:rPr lang="en-US" dirty="0" smtClean="0"/>
              <a:t>      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Rectangle 8"/>
          <p:cNvSpPr/>
          <p:nvPr userDrawn="1"/>
        </p:nvSpPr>
        <p:spPr>
          <a:xfrm>
            <a:off x="-9088" y="696566"/>
            <a:ext cx="9144000" cy="60959"/>
          </a:xfrm>
          <a:prstGeom prst="rect">
            <a:avLst/>
          </a:prstGeom>
          <a:solidFill>
            <a:srgbClr val="FF0000"/>
          </a:solidFill>
          <a:ln>
            <a:solidFill>
              <a:schemeClr val="bg1"/>
            </a:solid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61910594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564CF2E0-CCC4-4E1E-9902-C3C36AB3FDA4}" type="datetimeFigureOut">
              <a:rPr lang="en-US" smtClean="0">
                <a:solidFill>
                  <a:prstClr val="black">
                    <a:tint val="75000"/>
                  </a:prstClr>
                </a:solidFill>
              </a:rPr>
              <a:pPr/>
              <a:t>5/31/2015</a:t>
            </a:fld>
            <a:endParaRPr lang="en-US">
              <a:solidFill>
                <a:prstClr val="black">
                  <a:tint val="75000"/>
                </a:prstClr>
              </a:solidFill>
            </a:endParaRPr>
          </a:p>
        </p:txBody>
      </p:sp>
    </p:spTree>
    <p:extLst>
      <p:ext uri="{BB962C8B-B14F-4D97-AF65-F5344CB8AC3E}">
        <p14:creationId xmlns:p14="http://schemas.microsoft.com/office/powerpoint/2010/main" val="107736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5/31/2015</a:t>
            </a:fld>
            <a:endParaRPr lang="en-US">
              <a:solidFill>
                <a:prstClr val="black">
                  <a:tint val="75000"/>
                </a:prstClr>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116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5/31/2015</a:t>
            </a:fld>
            <a:endParaRPr lang="en-US">
              <a:solidFill>
                <a:prstClr val="black">
                  <a:tint val="75000"/>
                </a:prstClr>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8211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FAB1C1E2-5345-4D90-989A-89D7165C9C5F}" type="datetimeFigureOut">
              <a:rPr lang="en-US" smtClean="0">
                <a:solidFill>
                  <a:prstClr val="black">
                    <a:tint val="75000"/>
                  </a:prstClr>
                </a:solidFill>
              </a:rPr>
              <a:pPr/>
              <a:t>5/31/2015</a:t>
            </a:fld>
            <a:endParaRPr lang="en-US">
              <a:solidFill>
                <a:prstClr val="black">
                  <a:tint val="75000"/>
                </a:prstClr>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0C1A2BAC-88B9-41B0-A4F2-6143132B009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33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551715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284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7303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2757466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4"/>
          <p:cNvSpPr txBox="1">
            <a:spLocks/>
          </p:cNvSpPr>
          <p:nvPr/>
        </p:nvSpPr>
        <p:spPr>
          <a:xfrm>
            <a:off x="0" y="6492875"/>
            <a:ext cx="9144000" cy="365125"/>
          </a:xfrm>
          <a:prstGeom prst="rect">
            <a:avLst/>
          </a:prstGeom>
          <a:solidFill>
            <a:schemeClr val="bg1">
              <a:lumMod val="65000"/>
            </a:schemeClr>
          </a:solidFill>
          <a:ln>
            <a:solidFill>
              <a:schemeClr val="tx1"/>
            </a:solidFill>
          </a:ln>
        </p:spPr>
        <p:txBody>
          <a:bodyPr anchor="t"/>
          <a:lstStyle>
            <a:defPPr>
              <a:defRPr lang="en-US"/>
            </a:defPPr>
            <a:lvl1pPr marL="0" algn="r"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sz="1600" dirty="0" smtClean="0">
                <a:solidFill>
                  <a:prstClr val="white"/>
                </a:solidFill>
              </a:rPr>
              <a:t>DF Eisenstat - Business Plans and Entrepreneurship –  Class </a:t>
            </a:r>
            <a:r>
              <a:rPr lang="en-US" sz="1600" baseline="0" dirty="0" smtClean="0">
                <a:solidFill>
                  <a:prstClr val="white"/>
                </a:solidFill>
              </a:rPr>
              <a:t> 15 </a:t>
            </a:r>
            <a:r>
              <a:rPr lang="en-US" sz="1600" dirty="0" smtClean="0">
                <a:solidFill>
                  <a:prstClr val="white"/>
                </a:solidFill>
              </a:rPr>
              <a:t>– March 23, 2015           Slide</a:t>
            </a:r>
            <a:r>
              <a:rPr lang="en-US" sz="1600" baseline="0" dirty="0" smtClean="0">
                <a:solidFill>
                  <a:prstClr val="white"/>
                </a:solidFill>
              </a:rPr>
              <a:t> </a:t>
            </a:r>
            <a:fld id="{87778735-90AF-4397-B5B6-11562011E3D6}" type="slidenum">
              <a:rPr lang="en-US" sz="1600" baseline="0" smtClean="0">
                <a:solidFill>
                  <a:prstClr val="white"/>
                </a:solidFill>
              </a:rPr>
              <a:t>‹#›</a:t>
            </a:fld>
            <a:endParaRPr lang="en-US" sz="1600" dirty="0">
              <a:solidFill>
                <a:prstClr val="black"/>
              </a:solidFill>
            </a:endParaRPr>
          </a:p>
        </p:txBody>
      </p:sp>
    </p:spTree>
    <p:extLst>
      <p:ext uri="{BB962C8B-B14F-4D97-AF65-F5344CB8AC3E}">
        <p14:creationId xmlns:p14="http://schemas.microsoft.com/office/powerpoint/2010/main" val="11606198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4"/>
          <p:cNvSpPr txBox="1">
            <a:spLocks/>
          </p:cNvSpPr>
          <p:nvPr/>
        </p:nvSpPr>
        <p:spPr>
          <a:xfrm>
            <a:off x="0" y="6473825"/>
            <a:ext cx="9144000" cy="365125"/>
          </a:xfrm>
          <a:prstGeom prst="rect">
            <a:avLst/>
          </a:prstGeom>
          <a:solidFill>
            <a:schemeClr val="bg1">
              <a:lumMod val="65000"/>
            </a:schemeClr>
          </a:solidFill>
          <a:ln>
            <a:solidFill>
              <a:schemeClr val="tx1"/>
            </a:solidFill>
          </a:ln>
        </p:spPr>
        <p:txBody>
          <a:bodyPr vert="horz" lIns="91440" tIns="45720" rIns="91440" bIns="45720" rtlCol="0" anchor="t"/>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smtClean="0">
                <a:solidFill>
                  <a:prstClr val="white"/>
                </a:solidFill>
              </a:rPr>
              <a:t>DF Eisenstat - Business Plans and Entrepreneurship –  Class </a:t>
            </a:r>
            <a:r>
              <a:rPr lang="en-US" baseline="0" dirty="0" smtClean="0">
                <a:solidFill>
                  <a:prstClr val="white"/>
                </a:solidFill>
              </a:rPr>
              <a:t> 15–</a:t>
            </a:r>
            <a:r>
              <a:rPr lang="en-US" dirty="0" smtClean="0">
                <a:solidFill>
                  <a:prstClr val="white"/>
                </a:solidFill>
              </a:rPr>
              <a:t> March</a:t>
            </a:r>
            <a:r>
              <a:rPr lang="en-US" baseline="0" dirty="0" smtClean="0">
                <a:solidFill>
                  <a:prstClr val="white"/>
                </a:solidFill>
              </a:rPr>
              <a:t> 23</a:t>
            </a:r>
            <a:r>
              <a:rPr lang="en-US" dirty="0" smtClean="0">
                <a:solidFill>
                  <a:prstClr val="white"/>
                </a:solidFill>
              </a:rPr>
              <a:t>, 2015 				Page </a:t>
            </a:r>
            <a:fld id="{D100107E-CAB4-485B-A650-036D9915F7A1}" type="slidenum">
              <a:rPr lang="en-US" smtClean="0">
                <a:solidFill>
                  <a:prstClr val="white"/>
                </a:solidFill>
              </a:rPr>
              <a:t>‹#›</a:t>
            </a:fld>
            <a:endParaRPr lang="en-US" dirty="0" smtClean="0">
              <a:solidFill>
                <a:prstClr val="white"/>
              </a:solidFill>
            </a:endParaRPr>
          </a:p>
        </p:txBody>
      </p:sp>
    </p:spTree>
    <p:extLst>
      <p:ext uri="{BB962C8B-B14F-4D97-AF65-F5344CB8AC3E}">
        <p14:creationId xmlns:p14="http://schemas.microsoft.com/office/powerpoint/2010/main" val="1815743949"/>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hyperlink" Target="http://ondigitalmarketing.com/textbook/foundations/5-customer-segments-technology-adopt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JyYoXu0cJwA"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hyperlink" Target="https://www.youtube.com/watch?v=cvZ852Wj358"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hyperlink" Target="http://www.wsj.com/articles/targeted-ads-tv-can-do-that-now-too-1416506504" TargetMode="Externa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3" Type="http://schemas.openxmlformats.org/officeDocument/2006/relationships/hyperlink" Target="http://www.experian.com/assets/marketing-services/white-papers/deal-seekers-2013.pdf" TargetMode="External"/><Relationship Id="rId7" Type="http://schemas.openxmlformats.org/officeDocument/2006/relationships/image" Target="../media/image31.png"/><Relationship Id="rId2" Type="http://schemas.openxmlformats.org/officeDocument/2006/relationships/notesSlide" Target="../notesSlides/notesSlide36.xml"/><Relationship Id="rId1" Type="http://schemas.openxmlformats.org/officeDocument/2006/relationships/slideLayout" Target="../slideLayouts/slideLayout14.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hyperlink" Target="http://www.medialifemagazine.com/fact-pricing-doesnt-always-drive-purchases/"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0.xml"/><Relationship Id="rId1" Type="http://schemas.openxmlformats.org/officeDocument/2006/relationships/slideLayout" Target="../slideLayouts/slideLayout14.xml"/><Relationship Id="rId4" Type="http://schemas.openxmlformats.org/officeDocument/2006/relationships/image" Target="../media/image33.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3" Type="http://schemas.openxmlformats.org/officeDocument/2006/relationships/hyperlink" Target="http://business-fundas.com/2014/6-things-you-need-to-consider-before-setting-up-a-company/" TargetMode="External"/><Relationship Id="rId2" Type="http://schemas.openxmlformats.org/officeDocument/2006/relationships/notesSlide" Target="../notesSlides/notesSlide48.xml"/><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0.xml"/><Relationship Id="rId1" Type="http://schemas.openxmlformats.org/officeDocument/2006/relationships/slideLayout" Target="../slideLayouts/slideLayout14.xml"/><Relationship Id="rId4" Type="http://schemas.openxmlformats.org/officeDocument/2006/relationships/image" Target="../media/image35.gif"/></Relationships>
</file>

<file path=ppt/slides/_rels/slide51.xml.rels><?xml version="1.0" encoding="UTF-8" standalone="yes"?>
<Relationships xmlns="http://schemas.openxmlformats.org/package/2006/relationships"><Relationship Id="rId3" Type="http://schemas.openxmlformats.org/officeDocument/2006/relationships/hyperlink" Target="http://profile.standardandpoors.com/content/SP_Global_PII_Privacy_Form" TargetMode="External"/><Relationship Id="rId2" Type="http://schemas.openxmlformats.org/officeDocument/2006/relationships/notesSlide" Target="../notesSlides/notesSlide51.xml"/><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4.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4.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4.xml"/></Relationships>
</file>

<file path=ppt/slides/_rels/slide63.xml.rels><?xml version="1.0" encoding="UTF-8" standalone="yes"?>
<Relationships xmlns="http://schemas.openxmlformats.org/package/2006/relationships"><Relationship Id="rId3" Type="http://schemas.openxmlformats.org/officeDocument/2006/relationships/hyperlink" Target="http://www.businessinsider.com/how-angel-investing-is-different-than-venture-capital-2010-3#ixzz3UTlRMLEP" TargetMode="External"/><Relationship Id="rId2" Type="http://schemas.openxmlformats.org/officeDocument/2006/relationships/notesSlide" Target="../notesSlides/notesSlide63.xml"/><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3" Type="http://schemas.openxmlformats.org/officeDocument/2006/relationships/hyperlink" Target="http://www.wsj.com/articles/SB10001424052702303779504579463150167212222" TargetMode="External"/><Relationship Id="rId2" Type="http://schemas.openxmlformats.org/officeDocument/2006/relationships/notesSlide" Target="../notesSlides/notesSlide64.xml"/><Relationship Id="rId1" Type="http://schemas.openxmlformats.org/officeDocument/2006/relationships/slideLayout" Target="../slideLayouts/slideLayout14.xml"/><Relationship Id="rId4" Type="http://schemas.openxmlformats.org/officeDocument/2006/relationships/image" Target="../media/image36.png"/></Relationships>
</file>

<file path=ppt/slides/_rels/slide65.xml.rels><?xml version="1.0" encoding="UTF-8" standalone="yes"?>
<Relationships xmlns="http://schemas.openxmlformats.org/package/2006/relationships"><Relationship Id="rId3" Type="http://schemas.openxmlformats.org/officeDocument/2006/relationships/hyperlink" Target="http://www.wsj.com/articles/entrepreneurs-are-turning-to-a-new-source-of-funds-their-neighbors-1402495255" TargetMode="External"/><Relationship Id="rId7" Type="http://schemas.openxmlformats.org/officeDocument/2006/relationships/image" Target="../media/image39.png"/><Relationship Id="rId2" Type="http://schemas.openxmlformats.org/officeDocument/2006/relationships/notesSlide" Target="../notesSlides/notesSlide65.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hyperlink" Target="http://www.wsj.com/articles/SB10001424052702304384104579141864036455006" TargetMode="Externa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14.xml"/></Relationships>
</file>

<file path=ppt/slides/_rels/slide69.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69.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v=Q1vw23YHFds" TargetMode="External"/><Relationship Id="rId7"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www.fastcodesign.com/1665186/there-are-three-types-of-innovation-heres-how-to-manage-them"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914400"/>
            <a:ext cx="9144000" cy="3740861"/>
            <a:chOff x="0" y="2469516"/>
            <a:chExt cx="9144000" cy="3740861"/>
          </a:xfrm>
        </p:grpSpPr>
        <p:sp>
          <p:nvSpPr>
            <p:cNvPr id="4" name="TextBox 3"/>
            <p:cNvSpPr txBox="1"/>
            <p:nvPr/>
          </p:nvSpPr>
          <p:spPr>
            <a:xfrm>
              <a:off x="369889" y="5156201"/>
              <a:ext cx="7570787" cy="984879"/>
            </a:xfrm>
            <a:prstGeom prst="rect">
              <a:avLst/>
            </a:prstGeom>
            <a:noFill/>
          </p:spPr>
          <p:txBody>
            <a:bodyPr lIns="91434" tIns="45717" rIns="91434" bIns="45717">
              <a:spAutoFit/>
            </a:bodyPr>
            <a:lstStyle/>
            <a:p>
              <a:pPr>
                <a:defRPr/>
              </a:pPr>
              <a:r>
                <a:rPr lang="en-US" dirty="0">
                  <a:solidFill>
                    <a:srgbClr val="9BBB59">
                      <a:lumMod val="40000"/>
                      <a:lumOff val="60000"/>
                    </a:srgbClr>
                  </a:solidFill>
                  <a:latin typeface="Century Gothic"/>
                  <a:ea typeface="ＭＳ Ｐゴシック" pitchFamily="84" charset="-128"/>
                  <a:cs typeface="Century Gothic"/>
                </a:rPr>
                <a:t>Diane Eisenstat</a:t>
              </a:r>
            </a:p>
            <a:p>
              <a:pPr>
                <a:defRPr/>
              </a:pPr>
              <a:r>
                <a:rPr lang="en-US" sz="2000" dirty="0">
                  <a:solidFill>
                    <a:srgbClr val="9BBB59">
                      <a:lumMod val="40000"/>
                      <a:lumOff val="60000"/>
                    </a:srgbClr>
                  </a:solidFill>
                  <a:latin typeface="Century Gothic"/>
                  <a:ea typeface="ＭＳ Ｐゴシック" pitchFamily="84" charset="-128"/>
                  <a:cs typeface="Century Gothic"/>
                </a:rPr>
                <a:t>Session 1</a:t>
              </a:r>
            </a:p>
            <a:p>
              <a:pPr>
                <a:defRPr/>
              </a:pPr>
              <a:r>
                <a:rPr lang="en-US" sz="2000" dirty="0">
                  <a:solidFill>
                    <a:srgbClr val="9BBB59">
                      <a:lumMod val="40000"/>
                      <a:lumOff val="60000"/>
                    </a:srgbClr>
                  </a:solidFill>
                  <a:latin typeface="Century Gothic"/>
                  <a:ea typeface="ＭＳ Ｐゴシック" pitchFamily="84" charset="-128"/>
                  <a:cs typeface="Century Gothic"/>
                </a:rPr>
                <a:t>February 2 – March </a:t>
              </a:r>
              <a:endParaRPr lang="en-US" dirty="0">
                <a:solidFill>
                  <a:srgbClr val="9BBB59">
                    <a:lumMod val="40000"/>
                    <a:lumOff val="60000"/>
                  </a:srgbClr>
                </a:solidFill>
                <a:latin typeface="Century Gothic"/>
                <a:ea typeface="ＭＳ Ｐゴシック" pitchFamily="84" charset="-128"/>
                <a:cs typeface="Century Gothic"/>
              </a:endParaRPr>
            </a:p>
          </p:txBody>
        </p:sp>
        <p:pic>
          <p:nvPicPr>
            <p:cNvPr id="6" name="Picture 5"/>
            <p:cNvPicPr>
              <a:picLocks noChangeAspect="1"/>
            </p:cNvPicPr>
            <p:nvPr/>
          </p:nvPicPr>
          <p:blipFill rotWithShape="1">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r="208" b="22707"/>
            <a:stretch/>
          </p:blipFill>
          <p:spPr>
            <a:xfrm>
              <a:off x="0" y="2469516"/>
              <a:ext cx="9144000" cy="3740861"/>
            </a:xfrm>
            <a:prstGeom prst="rect">
              <a:avLst/>
            </a:prstGeom>
          </p:spPr>
        </p:pic>
        <p:sp>
          <p:nvSpPr>
            <p:cNvPr id="8" name="TextBox 7"/>
            <p:cNvSpPr txBox="1"/>
            <p:nvPr/>
          </p:nvSpPr>
          <p:spPr>
            <a:xfrm>
              <a:off x="687334" y="3733800"/>
              <a:ext cx="7693132" cy="646331"/>
            </a:xfrm>
            <a:prstGeom prst="rect">
              <a:avLst/>
            </a:prstGeom>
            <a:noFill/>
          </p:spPr>
          <p:txBody>
            <a:bodyPr wrap="none" rtlCol="0">
              <a:spAutoFit/>
            </a:bodyPr>
            <a:lstStyle/>
            <a:p>
              <a:r>
                <a:rPr lang="en-US" sz="3600" b="1" dirty="0">
                  <a:solidFill>
                    <a:prstClr val="white"/>
                  </a:solidFill>
                  <a:latin typeface="Berlin Sans FB Demi" panose="020E0802020502020306" pitchFamily="34" charset="0"/>
                </a:rPr>
                <a:t>Business Plans and Entrepreneurship</a:t>
              </a:r>
            </a:p>
          </p:txBody>
        </p:sp>
      </p:grpSp>
      <p:sp>
        <p:nvSpPr>
          <p:cNvPr id="10" name="TextBox 9"/>
          <p:cNvSpPr txBox="1"/>
          <p:nvPr/>
        </p:nvSpPr>
        <p:spPr>
          <a:xfrm>
            <a:off x="533400" y="5257800"/>
            <a:ext cx="2920608" cy="923330"/>
          </a:xfrm>
          <a:prstGeom prst="rect">
            <a:avLst/>
          </a:prstGeom>
          <a:noFill/>
        </p:spPr>
        <p:txBody>
          <a:bodyPr wrap="none" rtlCol="0">
            <a:spAutoFit/>
          </a:bodyPr>
          <a:lstStyle/>
          <a:p>
            <a:r>
              <a:rPr lang="en-US" b="1" i="1" dirty="0" smtClean="0">
                <a:solidFill>
                  <a:prstClr val="black"/>
                </a:solidFill>
              </a:rPr>
              <a:t>Professor Tepfer, Ph.D., MBA</a:t>
            </a:r>
            <a:endParaRPr lang="en-US" b="1" i="1" dirty="0">
              <a:solidFill>
                <a:prstClr val="black"/>
              </a:solidFill>
            </a:endParaRPr>
          </a:p>
          <a:p>
            <a:r>
              <a:rPr lang="en-US" b="1" i="1" dirty="0" smtClean="0">
                <a:solidFill>
                  <a:prstClr val="black"/>
                </a:solidFill>
              </a:rPr>
              <a:t>April 13 – June 3, </a:t>
            </a:r>
            <a:r>
              <a:rPr lang="en-US" b="1" i="1" dirty="0">
                <a:solidFill>
                  <a:prstClr val="black"/>
                </a:solidFill>
              </a:rPr>
              <a:t>2015</a:t>
            </a:r>
          </a:p>
          <a:p>
            <a:r>
              <a:rPr lang="en-US" b="1" i="1" dirty="0">
                <a:solidFill>
                  <a:prstClr val="black"/>
                </a:solidFill>
              </a:rPr>
              <a:t>Class </a:t>
            </a:r>
            <a:r>
              <a:rPr lang="en-US" b="1" i="1" dirty="0" smtClean="0">
                <a:solidFill>
                  <a:prstClr val="black"/>
                </a:solidFill>
              </a:rPr>
              <a:t>15</a:t>
            </a:r>
            <a:endParaRPr lang="en-US" b="1" i="1" dirty="0">
              <a:solidFill>
                <a:prstClr val="black"/>
              </a:solidFill>
            </a:endParaRPr>
          </a:p>
        </p:txBody>
      </p:sp>
    </p:spTree>
    <p:extLst>
      <p:ext uri="{BB962C8B-B14F-4D97-AF65-F5344CB8AC3E}">
        <p14:creationId xmlns:p14="http://schemas.microsoft.com/office/powerpoint/2010/main" val="9319810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10</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altLang="en-US" sz="3200" b="1" i="1" dirty="0">
                <a:solidFill>
                  <a:prstClr val="black"/>
                </a:solidFill>
              </a:rPr>
              <a:t>Class 2 - Sifting Out Good Ideas from Bad </a:t>
            </a:r>
            <a:r>
              <a:rPr lang="en-US" altLang="en-US" sz="3200" b="1" i="1" dirty="0" smtClean="0">
                <a:solidFill>
                  <a:prstClr val="black"/>
                </a:solidFill>
              </a:rPr>
              <a:t>*</a:t>
            </a:r>
            <a:endParaRPr lang="en-US" sz="3200" b="1" i="1" dirty="0">
              <a:solidFill>
                <a:prstClr val="black"/>
              </a:solidFill>
            </a:endParaRPr>
          </a:p>
        </p:txBody>
      </p:sp>
      <p:sp>
        <p:nvSpPr>
          <p:cNvPr id="2" name="TextBox 1"/>
          <p:cNvSpPr txBox="1"/>
          <p:nvPr/>
        </p:nvSpPr>
        <p:spPr>
          <a:xfrm>
            <a:off x="748975" y="5879068"/>
            <a:ext cx="2513188" cy="307777"/>
          </a:xfrm>
          <a:prstGeom prst="rect">
            <a:avLst/>
          </a:prstGeom>
          <a:noFill/>
        </p:spPr>
        <p:txBody>
          <a:bodyPr wrap="none" rtlCol="0">
            <a:spAutoFit/>
          </a:bodyPr>
          <a:lstStyle/>
          <a:p>
            <a:r>
              <a:rPr lang="en-US" sz="1400" dirty="0" smtClean="0"/>
              <a:t>* Revised from Bill </a:t>
            </a:r>
            <a:r>
              <a:rPr lang="en-US" sz="1400" dirty="0" err="1" smtClean="0"/>
              <a:t>Aulet</a:t>
            </a:r>
            <a:r>
              <a:rPr lang="en-US" sz="1400" dirty="0" smtClean="0"/>
              <a:t> lecture</a:t>
            </a:r>
            <a:endParaRPr lang="en-US" sz="1400" dirty="0"/>
          </a:p>
        </p:txBody>
      </p:sp>
      <p:sp>
        <p:nvSpPr>
          <p:cNvPr id="3" name="Rectangle 2"/>
          <p:cNvSpPr/>
          <p:nvPr/>
        </p:nvSpPr>
        <p:spPr>
          <a:xfrm>
            <a:off x="381000" y="1143000"/>
            <a:ext cx="8305800" cy="3539430"/>
          </a:xfrm>
          <a:prstGeom prst="rect">
            <a:avLst/>
          </a:prstGeom>
        </p:spPr>
        <p:txBody>
          <a:bodyPr wrap="square">
            <a:spAutoFit/>
          </a:bodyPr>
          <a:lstStyle/>
          <a:p>
            <a:pPr marL="342900" indent="-342900">
              <a:buFont typeface="Arial" panose="020B0604020202020204" pitchFamily="34" charset="0"/>
              <a:buChar char="•"/>
            </a:pPr>
            <a:r>
              <a:rPr lang="en-US" altLang="en-US" sz="2800" dirty="0" smtClean="0"/>
              <a:t> </a:t>
            </a:r>
            <a:r>
              <a:rPr lang="en-US" altLang="en-US" sz="2800" b="1" dirty="0" smtClean="0"/>
              <a:t>The </a:t>
            </a:r>
            <a:r>
              <a:rPr lang="en-US" altLang="en-US" sz="2800" b="1" dirty="0"/>
              <a:t>idea won’t go </a:t>
            </a:r>
            <a:r>
              <a:rPr lang="en-US" altLang="en-US" sz="2800" b="1" dirty="0" smtClean="0"/>
              <a:t>away</a:t>
            </a:r>
            <a:endParaRPr lang="en-US" altLang="en-US" sz="2800" b="1" dirty="0"/>
          </a:p>
          <a:p>
            <a:pPr marL="342900" indent="-342900">
              <a:buFont typeface="Arial" panose="020B0604020202020204" pitchFamily="34" charset="0"/>
              <a:buChar char="•"/>
            </a:pPr>
            <a:r>
              <a:rPr lang="en-US" altLang="en-US" sz="2800" b="1" dirty="0" smtClean="0"/>
              <a:t> You are passionate about it</a:t>
            </a:r>
          </a:p>
          <a:p>
            <a:pPr marL="342900" indent="-342900">
              <a:buFont typeface="Arial" panose="020B0604020202020204" pitchFamily="34" charset="0"/>
              <a:buChar char="•"/>
            </a:pPr>
            <a:r>
              <a:rPr lang="en-US" altLang="en-US" sz="2800" b="1" dirty="0" smtClean="0"/>
              <a:t> You </a:t>
            </a:r>
            <a:r>
              <a:rPr lang="en-US" altLang="en-US" sz="2800" b="1" dirty="0"/>
              <a:t>can explain </a:t>
            </a:r>
            <a:r>
              <a:rPr lang="en-US" altLang="en-US" sz="2800" b="1" dirty="0" smtClean="0"/>
              <a:t>it</a:t>
            </a:r>
            <a:endParaRPr lang="en-US" altLang="en-US" sz="2800" b="1" dirty="0"/>
          </a:p>
          <a:p>
            <a:pPr marL="457200" indent="-457200">
              <a:buFont typeface="Arial" panose="020B0604020202020204" pitchFamily="34" charset="0"/>
              <a:buChar char="•"/>
            </a:pPr>
            <a:r>
              <a:rPr lang="en-US" altLang="en-US" sz="2800" b="1" dirty="0"/>
              <a:t>Will making it happen be fun to you</a:t>
            </a:r>
            <a:r>
              <a:rPr lang="en-US" altLang="en-US" sz="2800" b="1" dirty="0" smtClean="0"/>
              <a:t>?</a:t>
            </a:r>
            <a:endParaRPr lang="en-US" altLang="en-US" sz="2800" b="1" dirty="0"/>
          </a:p>
          <a:p>
            <a:pPr marL="457200" indent="-457200">
              <a:buFont typeface="Arial" panose="020B0604020202020204" pitchFamily="34" charset="0"/>
              <a:buChar char="•"/>
            </a:pPr>
            <a:r>
              <a:rPr lang="en-US" altLang="en-US" sz="2800" b="1" dirty="0"/>
              <a:t>Can you see yourself doing it for 5+ years</a:t>
            </a:r>
            <a:r>
              <a:rPr lang="en-US" altLang="en-US" sz="2800" b="1" dirty="0" smtClean="0"/>
              <a:t>?</a:t>
            </a:r>
            <a:endParaRPr lang="en-US" altLang="en-US" sz="2800" b="1" dirty="0"/>
          </a:p>
          <a:p>
            <a:pPr marL="457200" indent="-457200">
              <a:buFont typeface="Arial" panose="020B0604020202020204" pitchFamily="34" charset="0"/>
              <a:buChar char="•"/>
            </a:pPr>
            <a:r>
              <a:rPr lang="en-US" altLang="en-US" sz="2800" b="1" dirty="0"/>
              <a:t>Can you get the other people </a:t>
            </a:r>
            <a:r>
              <a:rPr lang="en-US" altLang="en-US" sz="2800" b="1" dirty="0" smtClean="0"/>
              <a:t>excited </a:t>
            </a:r>
            <a:r>
              <a:rPr lang="en-US" altLang="en-US" sz="2800" b="1" dirty="0"/>
              <a:t>about it</a:t>
            </a:r>
            <a:r>
              <a:rPr lang="en-US" altLang="en-US" sz="2800" b="1" dirty="0" smtClean="0"/>
              <a:t>?</a:t>
            </a:r>
            <a:endParaRPr lang="en-US" altLang="en-US" sz="2800" b="1" dirty="0"/>
          </a:p>
          <a:p>
            <a:pPr marL="457200" indent="-457200">
              <a:buFont typeface="Arial" panose="020B0604020202020204" pitchFamily="34" charset="0"/>
              <a:buChar char="•"/>
            </a:pPr>
            <a:r>
              <a:rPr lang="en-US" altLang="en-US" sz="2800" b="1" dirty="0"/>
              <a:t>Is it within your domain of expertise</a:t>
            </a:r>
            <a:r>
              <a:rPr lang="en-US" altLang="en-US" sz="2800" b="1" dirty="0" smtClean="0"/>
              <a:t>?</a:t>
            </a:r>
            <a:endParaRPr lang="en-US" altLang="en-US" sz="2800" b="1" dirty="0"/>
          </a:p>
          <a:p>
            <a:pPr marL="457200" indent="-457200">
              <a:buFont typeface="Arial" panose="020B0604020202020204" pitchFamily="34" charset="0"/>
              <a:buChar char="•"/>
            </a:pPr>
            <a:r>
              <a:rPr lang="en-US" altLang="en-US" sz="2800" b="1" dirty="0"/>
              <a:t>Does it fit with your overall personal goals?</a:t>
            </a:r>
          </a:p>
        </p:txBody>
      </p:sp>
    </p:spTree>
    <p:extLst>
      <p:ext uri="{BB962C8B-B14F-4D97-AF65-F5344CB8AC3E}">
        <p14:creationId xmlns:p14="http://schemas.microsoft.com/office/powerpoint/2010/main" val="11955353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11</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altLang="en-US" sz="3200" b="1" i="1" dirty="0">
                <a:solidFill>
                  <a:prstClr val="black"/>
                </a:solidFill>
              </a:rPr>
              <a:t>Class 2 - Sifting Out Good Ideas from Bad </a:t>
            </a:r>
            <a:r>
              <a:rPr lang="en-US" altLang="en-US" sz="3200" b="1" i="1" dirty="0" smtClean="0">
                <a:solidFill>
                  <a:prstClr val="black"/>
                </a:solidFill>
              </a:rPr>
              <a:t>*</a:t>
            </a:r>
            <a:endParaRPr lang="en-US" sz="3200" b="1" i="1" dirty="0">
              <a:solidFill>
                <a:prstClr val="black"/>
              </a:solidFill>
            </a:endParaRPr>
          </a:p>
        </p:txBody>
      </p:sp>
      <p:sp>
        <p:nvSpPr>
          <p:cNvPr id="2" name="TextBox 1"/>
          <p:cNvSpPr txBox="1"/>
          <p:nvPr/>
        </p:nvSpPr>
        <p:spPr>
          <a:xfrm>
            <a:off x="748975" y="5879068"/>
            <a:ext cx="2513188" cy="307777"/>
          </a:xfrm>
          <a:prstGeom prst="rect">
            <a:avLst/>
          </a:prstGeom>
          <a:noFill/>
        </p:spPr>
        <p:txBody>
          <a:bodyPr wrap="none" rtlCol="0">
            <a:spAutoFit/>
          </a:bodyPr>
          <a:lstStyle/>
          <a:p>
            <a:r>
              <a:rPr lang="en-US" sz="1400" dirty="0" smtClean="0"/>
              <a:t>* Revised from Bill </a:t>
            </a:r>
            <a:r>
              <a:rPr lang="en-US" sz="1400" dirty="0" err="1" smtClean="0"/>
              <a:t>Aulet</a:t>
            </a:r>
            <a:r>
              <a:rPr lang="en-US" sz="1400" dirty="0" smtClean="0"/>
              <a:t> lecture</a:t>
            </a:r>
            <a:endParaRPr lang="en-US" sz="1400" dirty="0"/>
          </a:p>
        </p:txBody>
      </p:sp>
      <p:sp>
        <p:nvSpPr>
          <p:cNvPr id="4" name="Rectangle 3"/>
          <p:cNvSpPr/>
          <p:nvPr/>
        </p:nvSpPr>
        <p:spPr>
          <a:xfrm>
            <a:off x="609600" y="1075987"/>
            <a:ext cx="8000999" cy="4832092"/>
          </a:xfrm>
          <a:prstGeom prst="rect">
            <a:avLst/>
          </a:prstGeom>
        </p:spPr>
        <p:txBody>
          <a:bodyPr wrap="square">
            <a:spAutoFit/>
          </a:bodyPr>
          <a:lstStyle/>
          <a:p>
            <a:pPr marL="285750" indent="-285750">
              <a:buFont typeface="Arial" panose="020B0604020202020204" pitchFamily="34" charset="0"/>
              <a:buChar char="•"/>
            </a:pPr>
            <a:r>
              <a:rPr lang="en-US" altLang="en-US" sz="2800" b="1" dirty="0"/>
              <a:t>Is it </a:t>
            </a:r>
            <a:r>
              <a:rPr lang="en-US" altLang="en-US" sz="2800" b="1" i="1" dirty="0" smtClean="0">
                <a:solidFill>
                  <a:srgbClr val="FF0000"/>
                </a:solidFill>
              </a:rPr>
              <a:t>significantly </a:t>
            </a:r>
            <a:r>
              <a:rPr lang="en-US" altLang="en-US" sz="2800" b="1" dirty="0" smtClean="0"/>
              <a:t>better </a:t>
            </a:r>
            <a:r>
              <a:rPr lang="en-US" altLang="en-US" sz="2800" b="1" dirty="0"/>
              <a:t>than the alternatives – in the areas that matter to your target customer?</a:t>
            </a:r>
          </a:p>
          <a:p>
            <a:pPr marL="285750" indent="-285750">
              <a:buFont typeface="Arial" panose="020B0604020202020204" pitchFamily="34" charset="0"/>
              <a:buChar char="•"/>
            </a:pPr>
            <a:r>
              <a:rPr lang="en-US" altLang="en-US" sz="2800" b="1" dirty="0" smtClean="0"/>
              <a:t>Do </a:t>
            </a:r>
            <a:r>
              <a:rPr lang="en-US" altLang="en-US" sz="2800" b="1" dirty="0"/>
              <a:t>the people who would buy it </a:t>
            </a:r>
            <a:r>
              <a:rPr lang="en-US" altLang="en-US" sz="2800" b="1" dirty="0" smtClean="0"/>
              <a:t>have the </a:t>
            </a:r>
            <a:r>
              <a:rPr lang="en-US" altLang="en-US" sz="2800" b="1" i="1" dirty="0"/>
              <a:t>$’s</a:t>
            </a:r>
            <a:r>
              <a:rPr lang="en-US" altLang="en-US" sz="2800" b="1" dirty="0"/>
              <a:t>?</a:t>
            </a:r>
          </a:p>
          <a:p>
            <a:pPr marL="285750" indent="-285750">
              <a:buFont typeface="Arial" panose="020B0604020202020204" pitchFamily="34" charset="0"/>
              <a:buChar char="•"/>
            </a:pPr>
            <a:r>
              <a:rPr lang="en-US" altLang="en-US" sz="2800" b="1" dirty="0" smtClean="0"/>
              <a:t>Do </a:t>
            </a:r>
            <a:r>
              <a:rPr lang="en-US" altLang="en-US" sz="2800" b="1" dirty="0"/>
              <a:t>you know what </a:t>
            </a:r>
            <a:r>
              <a:rPr lang="en-US" altLang="en-US" sz="2800" b="1" i="1" dirty="0"/>
              <a:t>the core </a:t>
            </a:r>
            <a:r>
              <a:rPr lang="en-US" altLang="en-US" sz="2800" b="1" dirty="0"/>
              <a:t>of the idea is?</a:t>
            </a:r>
          </a:p>
          <a:p>
            <a:pPr marL="285750" indent="-285750">
              <a:buFont typeface="Arial" panose="020B0604020202020204" pitchFamily="34" charset="0"/>
              <a:buChar char="•"/>
            </a:pPr>
            <a:r>
              <a:rPr lang="en-US" altLang="en-US" sz="2800" b="1" dirty="0" smtClean="0"/>
              <a:t>Is </a:t>
            </a:r>
            <a:r>
              <a:rPr lang="en-US" altLang="en-US" sz="2800" b="1" dirty="0"/>
              <a:t>the core </a:t>
            </a:r>
            <a:r>
              <a:rPr lang="en-US" altLang="en-US" sz="2800" b="1" i="1" dirty="0"/>
              <a:t>defensible and sustainable</a:t>
            </a:r>
            <a:r>
              <a:rPr lang="en-US" altLang="en-US" sz="2800" b="1" dirty="0"/>
              <a:t>?</a:t>
            </a:r>
          </a:p>
          <a:p>
            <a:pPr marL="285750" indent="-285750">
              <a:buFont typeface="Arial" panose="020B0604020202020204" pitchFamily="34" charset="0"/>
              <a:buChar char="•"/>
            </a:pPr>
            <a:r>
              <a:rPr lang="en-US" altLang="en-US" sz="2800" b="1" dirty="0" smtClean="0"/>
              <a:t>Is </a:t>
            </a:r>
            <a:r>
              <a:rPr lang="en-US" altLang="en-US" sz="2800" b="1" dirty="0"/>
              <a:t>it </a:t>
            </a:r>
            <a:r>
              <a:rPr lang="en-US" altLang="en-US" sz="2800" b="1" i="1" dirty="0" smtClean="0">
                <a:solidFill>
                  <a:srgbClr val="FF0000"/>
                </a:solidFill>
              </a:rPr>
              <a:t>scalable </a:t>
            </a:r>
            <a:r>
              <a:rPr lang="en-US" altLang="en-US" sz="2800" b="1" i="1" dirty="0" smtClean="0"/>
              <a:t>in the way that is compatible with your goals</a:t>
            </a:r>
            <a:r>
              <a:rPr lang="en-US" altLang="en-US" sz="2800" b="1" dirty="0" smtClean="0"/>
              <a:t>?</a:t>
            </a:r>
            <a:endParaRPr lang="en-US" altLang="en-US" sz="2800" b="1" dirty="0"/>
          </a:p>
          <a:p>
            <a:pPr marL="285750" indent="-285750">
              <a:buFont typeface="Arial" panose="020B0604020202020204" pitchFamily="34" charset="0"/>
              <a:buChar char="•"/>
            </a:pPr>
            <a:r>
              <a:rPr lang="en-US" altLang="en-US" sz="2800" b="1" dirty="0" smtClean="0"/>
              <a:t>Can </a:t>
            </a:r>
            <a:r>
              <a:rPr lang="en-US" altLang="en-US" sz="2800" b="1" dirty="0"/>
              <a:t>you show how it will be </a:t>
            </a:r>
            <a:r>
              <a:rPr lang="en-US" altLang="en-US" sz="2800" b="1" i="1" dirty="0"/>
              <a:t>profitable</a:t>
            </a:r>
            <a:r>
              <a:rPr lang="en-US" altLang="en-US" sz="2800" b="1" dirty="0"/>
              <a:t> on the back of a napkin</a:t>
            </a:r>
          </a:p>
          <a:p>
            <a:pPr marL="285750" indent="-285750">
              <a:buFont typeface="Arial" panose="020B0604020202020204" pitchFamily="34" charset="0"/>
              <a:buChar char="•"/>
            </a:pPr>
            <a:r>
              <a:rPr lang="en-US" altLang="en-US" sz="2800" b="1" dirty="0" smtClean="0"/>
              <a:t>Is </a:t>
            </a:r>
            <a:r>
              <a:rPr lang="en-US" altLang="en-US" sz="2800" b="1" dirty="0"/>
              <a:t>there anyone who can </a:t>
            </a:r>
            <a:r>
              <a:rPr lang="en-US" altLang="en-US" sz="2800" b="1" i="1" dirty="0"/>
              <a:t>block</a:t>
            </a:r>
            <a:r>
              <a:rPr lang="en-US" altLang="en-US" sz="2800" b="1" dirty="0"/>
              <a:t> you out?</a:t>
            </a:r>
          </a:p>
          <a:p>
            <a:pPr marL="285750" indent="-285750">
              <a:buFont typeface="Arial" panose="020B0604020202020204" pitchFamily="34" charset="0"/>
              <a:buChar char="•"/>
            </a:pPr>
            <a:r>
              <a:rPr lang="en-US" altLang="en-US" sz="2800" b="1" dirty="0" smtClean="0"/>
              <a:t>Is </a:t>
            </a:r>
            <a:r>
              <a:rPr lang="en-US" altLang="en-US" sz="2800" b="1" dirty="0"/>
              <a:t>the </a:t>
            </a:r>
            <a:r>
              <a:rPr lang="en-US" altLang="en-US" sz="2800" b="1" i="1" dirty="0"/>
              <a:t>market attractive </a:t>
            </a:r>
            <a:r>
              <a:rPr lang="en-US" altLang="en-US" sz="2800" b="1" dirty="0"/>
              <a:t>enough? (think Exit)</a:t>
            </a:r>
          </a:p>
        </p:txBody>
      </p:sp>
    </p:spTree>
    <p:extLst>
      <p:ext uri="{BB962C8B-B14F-4D97-AF65-F5344CB8AC3E}">
        <p14:creationId xmlns:p14="http://schemas.microsoft.com/office/powerpoint/2010/main" val="29657704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12</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altLang="en-US" sz="3200" b="1" i="1" dirty="0">
                <a:solidFill>
                  <a:prstClr val="black"/>
                </a:solidFill>
              </a:rPr>
              <a:t>Class 2 - Sifting Out Good Ideas from Bad </a:t>
            </a:r>
            <a:r>
              <a:rPr lang="en-US" altLang="en-US" sz="3200" b="1" i="1" dirty="0" smtClean="0">
                <a:solidFill>
                  <a:prstClr val="black"/>
                </a:solidFill>
              </a:rPr>
              <a:t>*</a:t>
            </a:r>
            <a:endParaRPr lang="en-US" sz="3200" b="1" i="1" dirty="0">
              <a:solidFill>
                <a:prstClr val="black"/>
              </a:solidFill>
            </a:endParaRPr>
          </a:p>
        </p:txBody>
      </p:sp>
      <p:sp>
        <p:nvSpPr>
          <p:cNvPr id="2" name="TextBox 1"/>
          <p:cNvSpPr txBox="1"/>
          <p:nvPr/>
        </p:nvSpPr>
        <p:spPr>
          <a:xfrm>
            <a:off x="748975" y="5879068"/>
            <a:ext cx="2513188" cy="307777"/>
          </a:xfrm>
          <a:prstGeom prst="rect">
            <a:avLst/>
          </a:prstGeom>
          <a:noFill/>
        </p:spPr>
        <p:txBody>
          <a:bodyPr wrap="none" rtlCol="0">
            <a:spAutoFit/>
          </a:bodyPr>
          <a:lstStyle/>
          <a:p>
            <a:r>
              <a:rPr lang="en-US" sz="1400" dirty="0" smtClean="0"/>
              <a:t>* Revised from Bill </a:t>
            </a:r>
            <a:r>
              <a:rPr lang="en-US" sz="1400" dirty="0" err="1" smtClean="0"/>
              <a:t>Aulet</a:t>
            </a:r>
            <a:r>
              <a:rPr lang="en-US" sz="1400" dirty="0" smtClean="0"/>
              <a:t> lecture</a:t>
            </a:r>
            <a:endParaRPr lang="en-US" sz="1400" dirty="0"/>
          </a:p>
        </p:txBody>
      </p:sp>
      <p:sp>
        <p:nvSpPr>
          <p:cNvPr id="3" name="Rectangle 2"/>
          <p:cNvSpPr/>
          <p:nvPr/>
        </p:nvSpPr>
        <p:spPr>
          <a:xfrm>
            <a:off x="457200" y="1447800"/>
            <a:ext cx="8153400" cy="3108543"/>
          </a:xfrm>
          <a:prstGeom prst="rect">
            <a:avLst/>
          </a:prstGeom>
        </p:spPr>
        <p:txBody>
          <a:bodyPr wrap="square">
            <a:spAutoFit/>
          </a:bodyPr>
          <a:lstStyle/>
          <a:p>
            <a:pPr marL="457200" indent="-457200">
              <a:buFont typeface="Arial" panose="020B0604020202020204" pitchFamily="34" charset="0"/>
              <a:buChar char="•"/>
            </a:pPr>
            <a:r>
              <a:rPr lang="en-US" altLang="en-US" sz="2800" b="1" dirty="0"/>
              <a:t>Do the people you need to convince get it?</a:t>
            </a:r>
          </a:p>
          <a:p>
            <a:pPr marL="457200" indent="-457200">
              <a:buFont typeface="Arial" panose="020B0604020202020204" pitchFamily="34" charset="0"/>
              <a:buChar char="•"/>
            </a:pPr>
            <a:r>
              <a:rPr lang="en-US" altLang="en-US" sz="2800" b="1" dirty="0" smtClean="0"/>
              <a:t>Can </a:t>
            </a:r>
            <a:r>
              <a:rPr lang="en-US" altLang="en-US" sz="2800" b="1" dirty="0"/>
              <a:t>you recruit the team you need?</a:t>
            </a:r>
          </a:p>
          <a:p>
            <a:pPr marL="457200" indent="-457200">
              <a:buFont typeface="Arial" panose="020B0604020202020204" pitchFamily="34" charset="0"/>
              <a:buChar char="•"/>
            </a:pPr>
            <a:r>
              <a:rPr lang="en-US" altLang="en-US" sz="2800" b="1" dirty="0" smtClean="0"/>
              <a:t>Do </a:t>
            </a:r>
            <a:r>
              <a:rPr lang="en-US" altLang="en-US" sz="2800" b="1" dirty="0"/>
              <a:t>the customer buy it?</a:t>
            </a:r>
          </a:p>
          <a:p>
            <a:pPr marL="457200" indent="-457200">
              <a:buFont typeface="Arial" panose="020B0604020202020204" pitchFamily="34" charset="0"/>
              <a:buChar char="•"/>
            </a:pPr>
            <a:r>
              <a:rPr lang="en-US" altLang="en-US" sz="2800" b="1" dirty="0" smtClean="0"/>
              <a:t>Do </a:t>
            </a:r>
            <a:r>
              <a:rPr lang="en-US" altLang="en-US" sz="2800" b="1" dirty="0"/>
              <a:t>the business partners you need buy it?</a:t>
            </a:r>
          </a:p>
          <a:p>
            <a:pPr marL="457200" indent="-457200">
              <a:buFont typeface="Arial" panose="020B0604020202020204" pitchFamily="34" charset="0"/>
              <a:buChar char="•"/>
            </a:pPr>
            <a:r>
              <a:rPr lang="en-US" altLang="en-US" sz="2800" b="1" dirty="0" smtClean="0"/>
              <a:t>Do </a:t>
            </a:r>
            <a:r>
              <a:rPr lang="en-US" altLang="en-US" sz="2800" b="1" dirty="0"/>
              <a:t>the investors buy the story, if you need investors?</a:t>
            </a:r>
          </a:p>
          <a:p>
            <a:pPr marL="457200" indent="-457200">
              <a:buFont typeface="Arial" panose="020B0604020202020204" pitchFamily="34" charset="0"/>
              <a:buChar char="•"/>
            </a:pPr>
            <a:r>
              <a:rPr lang="en-US" altLang="en-US" sz="2800" b="1" dirty="0" smtClean="0"/>
              <a:t>Is </a:t>
            </a:r>
            <a:r>
              <a:rPr lang="en-US" altLang="en-US" sz="2800" b="1" dirty="0"/>
              <a:t>the timing right?</a:t>
            </a:r>
          </a:p>
        </p:txBody>
      </p:sp>
    </p:spTree>
    <p:extLst>
      <p:ext uri="{BB962C8B-B14F-4D97-AF65-F5344CB8AC3E}">
        <p14:creationId xmlns:p14="http://schemas.microsoft.com/office/powerpoint/2010/main" val="1451650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13</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altLang="en-US" sz="3200" b="1" i="1" dirty="0">
                <a:solidFill>
                  <a:prstClr val="black"/>
                </a:solidFill>
              </a:rPr>
              <a:t>Class 2 - Sifting Out Good Ideas from Bad </a:t>
            </a:r>
            <a:r>
              <a:rPr lang="en-US" altLang="en-US" sz="3200" b="1" i="1" dirty="0" smtClean="0">
                <a:solidFill>
                  <a:prstClr val="black"/>
                </a:solidFill>
              </a:rPr>
              <a:t>*</a:t>
            </a:r>
            <a:endParaRPr lang="en-US" sz="3200" b="1" i="1" dirty="0">
              <a:solidFill>
                <a:prstClr val="black"/>
              </a:solidFill>
            </a:endParaRPr>
          </a:p>
        </p:txBody>
      </p:sp>
      <p:sp>
        <p:nvSpPr>
          <p:cNvPr id="2" name="TextBox 1"/>
          <p:cNvSpPr txBox="1"/>
          <p:nvPr/>
        </p:nvSpPr>
        <p:spPr>
          <a:xfrm>
            <a:off x="748975" y="5879068"/>
            <a:ext cx="2513188" cy="307777"/>
          </a:xfrm>
          <a:prstGeom prst="rect">
            <a:avLst/>
          </a:prstGeom>
          <a:noFill/>
        </p:spPr>
        <p:txBody>
          <a:bodyPr wrap="none" rtlCol="0">
            <a:spAutoFit/>
          </a:bodyPr>
          <a:lstStyle/>
          <a:p>
            <a:r>
              <a:rPr lang="en-US" sz="1400" dirty="0" smtClean="0"/>
              <a:t>* Revised from Bill </a:t>
            </a:r>
            <a:r>
              <a:rPr lang="en-US" sz="1400" dirty="0" err="1" smtClean="0"/>
              <a:t>Aulet</a:t>
            </a:r>
            <a:r>
              <a:rPr lang="en-US" sz="1400" dirty="0" smtClean="0"/>
              <a:t> lecture</a:t>
            </a:r>
            <a:endParaRPr lang="en-US" sz="1400" dirty="0"/>
          </a:p>
        </p:txBody>
      </p:sp>
      <p:sp>
        <p:nvSpPr>
          <p:cNvPr id="4" name="Rectangle 3"/>
          <p:cNvSpPr/>
          <p:nvPr/>
        </p:nvSpPr>
        <p:spPr>
          <a:xfrm>
            <a:off x="329768" y="1213282"/>
            <a:ext cx="8458201" cy="3970318"/>
          </a:xfrm>
          <a:prstGeom prst="rect">
            <a:avLst/>
          </a:prstGeom>
        </p:spPr>
        <p:txBody>
          <a:bodyPr wrap="square">
            <a:spAutoFit/>
          </a:bodyPr>
          <a:lstStyle/>
          <a:p>
            <a:pPr marL="457200" indent="-457200">
              <a:buFont typeface="Arial" panose="020B0604020202020204" pitchFamily="34" charset="0"/>
              <a:buChar char="•"/>
            </a:pPr>
            <a:r>
              <a:rPr lang="en-US" altLang="en-US" sz="2800" dirty="0"/>
              <a:t>Market adoption rate and issues</a:t>
            </a:r>
          </a:p>
          <a:p>
            <a:pPr marL="457200" indent="-457200">
              <a:buFont typeface="Arial" panose="020B0604020202020204" pitchFamily="34" charset="0"/>
              <a:buChar char="•"/>
            </a:pPr>
            <a:r>
              <a:rPr lang="en-US" altLang="en-US" sz="2800" dirty="0" smtClean="0"/>
              <a:t>What </a:t>
            </a:r>
            <a:r>
              <a:rPr lang="en-US" altLang="en-US" sz="2800" dirty="0"/>
              <a:t>things need to go right?  How many?</a:t>
            </a:r>
          </a:p>
          <a:p>
            <a:pPr marL="457200" indent="-457200">
              <a:buFont typeface="Arial" panose="020B0604020202020204" pitchFamily="34" charset="0"/>
              <a:buChar char="•"/>
            </a:pPr>
            <a:r>
              <a:rPr lang="en-US" altLang="en-US" sz="2800" dirty="0" smtClean="0"/>
              <a:t>What </a:t>
            </a:r>
            <a:r>
              <a:rPr lang="en-US" altLang="en-US" sz="2800" dirty="0"/>
              <a:t>things, if they went wrong, would kill you?</a:t>
            </a:r>
          </a:p>
          <a:p>
            <a:pPr marL="457200" indent="-457200">
              <a:buFont typeface="Arial" panose="020B0604020202020204" pitchFamily="34" charset="0"/>
              <a:buChar char="•"/>
            </a:pPr>
            <a:r>
              <a:rPr lang="en-US" altLang="en-US" sz="2800" dirty="0" smtClean="0"/>
              <a:t>What </a:t>
            </a:r>
            <a:r>
              <a:rPr lang="en-US" altLang="en-US" sz="2800" dirty="0"/>
              <a:t>competitors will you have as soon as you launch your new venture?  How will they react?</a:t>
            </a:r>
          </a:p>
          <a:p>
            <a:pPr marL="457200" indent="-457200">
              <a:buFont typeface="Arial" panose="020B0604020202020204" pitchFamily="34" charset="0"/>
              <a:buChar char="•"/>
            </a:pPr>
            <a:r>
              <a:rPr lang="en-US" altLang="en-US" sz="2800" dirty="0" smtClean="0"/>
              <a:t>How </a:t>
            </a:r>
            <a:r>
              <a:rPr lang="en-US" altLang="en-US" sz="2800" dirty="0"/>
              <a:t>do you assess the overall risk?</a:t>
            </a:r>
          </a:p>
          <a:p>
            <a:pPr marL="457200" indent="-457200">
              <a:buFont typeface="Arial" panose="020B0604020202020204" pitchFamily="34" charset="0"/>
              <a:buChar char="•"/>
            </a:pPr>
            <a:r>
              <a:rPr lang="en-US" altLang="en-US" sz="2800" dirty="0" smtClean="0"/>
              <a:t>What </a:t>
            </a:r>
            <a:r>
              <a:rPr lang="en-US" altLang="en-US" sz="2800" dirty="0"/>
              <a:t>did you miss?  Did you ask experts in this area?</a:t>
            </a:r>
          </a:p>
          <a:p>
            <a:pPr marL="457200" indent="-457200">
              <a:buFont typeface="Arial" panose="020B0604020202020204" pitchFamily="34" charset="0"/>
              <a:buChar char="•"/>
            </a:pPr>
            <a:r>
              <a:rPr lang="en-US" altLang="en-US" sz="2800" dirty="0" smtClean="0"/>
              <a:t>Does </a:t>
            </a:r>
            <a:r>
              <a:rPr lang="en-US" altLang="en-US" sz="2800" dirty="0"/>
              <a:t>the idea continue to motivate you and others when honestly facing with the downside?</a:t>
            </a:r>
          </a:p>
        </p:txBody>
      </p:sp>
    </p:spTree>
    <p:extLst>
      <p:ext uri="{BB962C8B-B14F-4D97-AF65-F5344CB8AC3E}">
        <p14:creationId xmlns:p14="http://schemas.microsoft.com/office/powerpoint/2010/main" val="35457129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1077218"/>
          </a:xfrm>
          <a:prstGeom prst="rect">
            <a:avLst/>
          </a:prstGeom>
          <a:noFill/>
        </p:spPr>
        <p:txBody>
          <a:bodyPr wrap="square" rtlCol="0">
            <a:spAutoFit/>
          </a:bodyPr>
          <a:lstStyle/>
          <a:p>
            <a:r>
              <a:rPr lang="en-US" altLang="en-US" sz="3200" b="1" i="1" dirty="0">
                <a:solidFill>
                  <a:prstClr val="black"/>
                </a:solidFill>
              </a:rPr>
              <a:t>Class </a:t>
            </a:r>
            <a:r>
              <a:rPr lang="en-US" altLang="en-US" sz="3200" b="1" i="1" dirty="0" smtClean="0">
                <a:solidFill>
                  <a:prstClr val="black"/>
                </a:solidFill>
              </a:rPr>
              <a:t>3 – Elevator Pitches, Forming Teams, Identifying Customers</a:t>
            </a:r>
            <a:endParaRPr lang="en-US" sz="2800" b="1" i="1" dirty="0">
              <a:solidFill>
                <a:prstClr val="black"/>
              </a:solidFill>
            </a:endParaRPr>
          </a:p>
        </p:txBody>
      </p:sp>
      <p:sp>
        <p:nvSpPr>
          <p:cNvPr id="3" name="Rectangle 2"/>
          <p:cNvSpPr/>
          <p:nvPr/>
        </p:nvSpPr>
        <p:spPr>
          <a:xfrm>
            <a:off x="2362200" y="1904999"/>
            <a:ext cx="4495800" cy="1200329"/>
          </a:xfrm>
          <a:prstGeom prst="rect">
            <a:avLst/>
          </a:prstGeom>
        </p:spPr>
        <p:txBody>
          <a:bodyPr wrap="square">
            <a:spAutoFit/>
          </a:bodyPr>
          <a:lstStyle/>
          <a:p>
            <a:pPr lvl="0" algn="ctr"/>
            <a:r>
              <a:rPr lang="en-US" sz="3600" b="1" i="1" dirty="0" smtClean="0">
                <a:solidFill>
                  <a:prstClr val="black"/>
                </a:solidFill>
              </a:rPr>
              <a:t>Every </a:t>
            </a:r>
            <a:r>
              <a:rPr lang="en-US" sz="3600" b="1" i="1" dirty="0">
                <a:solidFill>
                  <a:prstClr val="black"/>
                </a:solidFill>
              </a:rPr>
              <a:t>idea has </a:t>
            </a:r>
            <a:r>
              <a:rPr lang="en-US" sz="3600" b="1" i="1" dirty="0" smtClean="0">
                <a:solidFill>
                  <a:prstClr val="black"/>
                </a:solidFill>
              </a:rPr>
              <a:t>merit; </a:t>
            </a:r>
            <a:br>
              <a:rPr lang="en-US" sz="3600" b="1" i="1" dirty="0" smtClean="0">
                <a:solidFill>
                  <a:prstClr val="black"/>
                </a:solidFill>
              </a:rPr>
            </a:br>
            <a:r>
              <a:rPr lang="en-US" sz="3600" b="1" i="1" dirty="0" smtClean="0">
                <a:solidFill>
                  <a:prstClr val="black"/>
                </a:solidFill>
              </a:rPr>
              <a:t>always </a:t>
            </a:r>
            <a:r>
              <a:rPr lang="en-US" sz="3600" b="1" i="1" dirty="0">
                <a:solidFill>
                  <a:prstClr val="black"/>
                </a:solidFill>
              </a:rPr>
              <a:t>say “yes”</a:t>
            </a:r>
            <a:endParaRPr lang="en-US" sz="3600" dirty="0">
              <a:solidFill>
                <a:prstClr val="white"/>
              </a:solidFill>
            </a:endParaRPr>
          </a:p>
        </p:txBody>
      </p:sp>
    </p:spTree>
    <p:extLst>
      <p:ext uri="{BB962C8B-B14F-4D97-AF65-F5344CB8AC3E}">
        <p14:creationId xmlns:p14="http://schemas.microsoft.com/office/powerpoint/2010/main" val="4624745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169" y="145915"/>
            <a:ext cx="8686800" cy="584775"/>
          </a:xfrm>
          <a:prstGeom prst="rect">
            <a:avLst/>
          </a:prstGeom>
          <a:noFill/>
        </p:spPr>
        <p:txBody>
          <a:bodyPr wrap="square" rtlCol="0">
            <a:spAutoFit/>
          </a:bodyPr>
          <a:lstStyle/>
          <a:p>
            <a:pPr lvl="0"/>
            <a:r>
              <a:rPr lang="en-US" altLang="en-US" sz="3200" b="1" i="1" dirty="0">
                <a:solidFill>
                  <a:prstClr val="black"/>
                </a:solidFill>
              </a:rPr>
              <a:t>Class 3 </a:t>
            </a:r>
            <a:r>
              <a:rPr lang="en-US" altLang="en-US" sz="3200" b="1" i="1" dirty="0" smtClean="0">
                <a:solidFill>
                  <a:prstClr val="black"/>
                </a:solidFill>
              </a:rPr>
              <a:t>–Identifying </a:t>
            </a:r>
            <a:r>
              <a:rPr lang="en-US" altLang="en-US" sz="3200" b="1" i="1" dirty="0">
                <a:solidFill>
                  <a:prstClr val="black"/>
                </a:solidFill>
              </a:rPr>
              <a:t>Customers</a:t>
            </a:r>
            <a:endParaRPr lang="en-US" sz="2800" b="1" i="1" dirty="0">
              <a:solidFill>
                <a:prstClr val="black"/>
              </a:solidFill>
            </a:endParaRPr>
          </a:p>
        </p:txBody>
      </p:sp>
      <p:sp>
        <p:nvSpPr>
          <p:cNvPr id="6" name="Content Placeholder 2"/>
          <p:cNvSpPr txBox="1">
            <a:spLocks/>
          </p:cNvSpPr>
          <p:nvPr/>
        </p:nvSpPr>
        <p:spPr>
          <a:xfrm>
            <a:off x="457200" y="838200"/>
            <a:ext cx="8229600" cy="4983163"/>
          </a:xfrm>
          <a:prstGeom prst="rect">
            <a:avLst/>
          </a:prstGeom>
        </p:spPr>
        <p:txBody>
          <a:bodyPr vert="horz" lIns="91440" tIns="45720" rIns="91440" bIns="45720" rtlCol="0">
            <a:normAutofit fontScale="25000" lnSpcReduction="20000"/>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fontAlgn="base"/>
            <a:r>
              <a:rPr lang="en-US" sz="9600" b="1" i="1" u="sng" dirty="0" smtClean="0">
                <a:solidFill>
                  <a:prstClr val="black"/>
                </a:solidFill>
              </a:rPr>
              <a:t>The </a:t>
            </a:r>
            <a:r>
              <a:rPr lang="en-US" sz="9600" b="1" i="1" u="sng" dirty="0">
                <a:solidFill>
                  <a:prstClr val="black"/>
                </a:solidFill>
              </a:rPr>
              <a:t>5 </a:t>
            </a:r>
            <a:r>
              <a:rPr lang="en-US" sz="9600" b="1" i="1" u="sng" dirty="0" smtClean="0">
                <a:solidFill>
                  <a:prstClr val="black"/>
                </a:solidFill>
              </a:rPr>
              <a:t>Customer Segments </a:t>
            </a:r>
            <a:r>
              <a:rPr lang="en-US" sz="9600" b="1" i="1" u="sng" dirty="0">
                <a:solidFill>
                  <a:prstClr val="black"/>
                </a:solidFill>
              </a:rPr>
              <a:t>of Technology </a:t>
            </a:r>
            <a:r>
              <a:rPr lang="en-US" sz="9600" b="1" i="1" u="sng" dirty="0" smtClean="0">
                <a:solidFill>
                  <a:prstClr val="black"/>
                </a:solidFill>
              </a:rPr>
              <a:t>Adoption</a:t>
            </a:r>
            <a:endParaRPr lang="en-US" sz="9600" b="1" i="1" u="sng" dirty="0">
              <a:solidFill>
                <a:schemeClr val="tx1"/>
              </a:solidFill>
            </a:endParaRPr>
          </a:p>
          <a:p>
            <a:pPr algn="l" fontAlgn="base"/>
            <a:r>
              <a:rPr lang="en-US" sz="6200" b="1" dirty="0" smtClean="0">
                <a:solidFill>
                  <a:schemeClr val="tx1"/>
                </a:solidFill>
              </a:rPr>
              <a:t>Innovators (2.5%)</a:t>
            </a:r>
            <a:r>
              <a:rPr lang="en-US" sz="6200" dirty="0" smtClean="0">
                <a:solidFill>
                  <a:schemeClr val="tx1"/>
                </a:solidFill>
              </a:rPr>
              <a:t> – Innovators are the first individuals to adopt an innovation. Innovators are willing to take risks,  generally youngest in age, and have closest contact to scientific sources and interaction with other innovators. Risk tolerance has them adopting technologies which may ultimately fail. Financial resources help absorb these failures.   Or maybe they are just geeks.  These are the folks who stand in line the night before for the new </a:t>
            </a:r>
            <a:r>
              <a:rPr lang="en-US" sz="6200" dirty="0" err="1" smtClean="0">
                <a:solidFill>
                  <a:schemeClr val="tx1"/>
                </a:solidFill>
              </a:rPr>
              <a:t>i</a:t>
            </a:r>
            <a:r>
              <a:rPr lang="en-US" sz="6200" dirty="0" smtClean="0">
                <a:solidFill>
                  <a:schemeClr val="tx1"/>
                </a:solidFill>
              </a:rPr>
              <a:t>-phone or other technology.</a:t>
            </a:r>
          </a:p>
          <a:p>
            <a:pPr algn="l" fontAlgn="base"/>
            <a:endParaRPr lang="en-US" sz="6200" dirty="0" smtClean="0">
              <a:solidFill>
                <a:schemeClr val="tx1"/>
              </a:solidFill>
            </a:endParaRPr>
          </a:p>
          <a:p>
            <a:pPr algn="l" fontAlgn="base"/>
            <a:r>
              <a:rPr lang="en-US" sz="6200" b="1" dirty="0" smtClean="0">
                <a:solidFill>
                  <a:schemeClr val="tx1"/>
                </a:solidFill>
              </a:rPr>
              <a:t>Early Adopters (13.5%)</a:t>
            </a:r>
            <a:r>
              <a:rPr lang="en-US" sz="6200" dirty="0" smtClean="0">
                <a:solidFill>
                  <a:schemeClr val="tx1"/>
                </a:solidFill>
              </a:rPr>
              <a:t> – This is the second fastest category of individuals who adopt an innovation. They are more discrete in adoption choices than innovators. </a:t>
            </a:r>
          </a:p>
          <a:p>
            <a:pPr algn="l" fontAlgn="base"/>
            <a:endParaRPr lang="en-US" sz="6200" dirty="0" smtClean="0">
              <a:solidFill>
                <a:schemeClr val="tx1"/>
              </a:solidFill>
            </a:endParaRPr>
          </a:p>
          <a:p>
            <a:pPr algn="l" fontAlgn="base"/>
            <a:r>
              <a:rPr lang="en-US" sz="6200" b="1" dirty="0" smtClean="0">
                <a:solidFill>
                  <a:schemeClr val="tx1"/>
                </a:solidFill>
              </a:rPr>
              <a:t>Early Majority (34%)</a:t>
            </a:r>
            <a:r>
              <a:rPr lang="en-US" sz="6200" dirty="0" smtClean="0">
                <a:solidFill>
                  <a:schemeClr val="tx1"/>
                </a:solidFill>
              </a:rPr>
              <a:t> – For Individuals in this category the time of adoption is significantly longer than for the innovators and early adopters. Early Majority tend to be slower in the adoption process. May also be called the “Pragmatist Herd” as they tend to be followers</a:t>
            </a:r>
            <a:br>
              <a:rPr lang="en-US" sz="6200" dirty="0" smtClean="0">
                <a:solidFill>
                  <a:schemeClr val="tx1"/>
                </a:solidFill>
              </a:rPr>
            </a:br>
            <a:endParaRPr lang="en-US" sz="6200" dirty="0" smtClean="0">
              <a:solidFill>
                <a:schemeClr val="tx1"/>
              </a:solidFill>
            </a:endParaRPr>
          </a:p>
          <a:p>
            <a:pPr algn="l" fontAlgn="base"/>
            <a:r>
              <a:rPr lang="en-US" sz="6200" b="1" dirty="0" smtClean="0">
                <a:solidFill>
                  <a:schemeClr val="tx1"/>
                </a:solidFill>
              </a:rPr>
              <a:t>Late Majority (34%)</a:t>
            </a:r>
            <a:r>
              <a:rPr lang="en-US" sz="6200" dirty="0" smtClean="0">
                <a:solidFill>
                  <a:schemeClr val="tx1"/>
                </a:solidFill>
              </a:rPr>
              <a:t> – Individuals in this category approach an innovation with a high degree of skepticism and adoption comes after the majority of society has adopted the innovation. Late Majority are typically skeptical about an innovation.</a:t>
            </a:r>
          </a:p>
          <a:p>
            <a:pPr algn="l" fontAlgn="base"/>
            <a:endParaRPr lang="en-US" sz="6200" b="1" dirty="0">
              <a:solidFill>
                <a:schemeClr val="tx1"/>
              </a:solidFill>
            </a:endParaRPr>
          </a:p>
          <a:p>
            <a:pPr algn="l" fontAlgn="base"/>
            <a:r>
              <a:rPr lang="en-US" sz="6200" b="1" dirty="0" smtClean="0">
                <a:solidFill>
                  <a:schemeClr val="tx1"/>
                </a:solidFill>
              </a:rPr>
              <a:t>Laggards (16%)</a:t>
            </a:r>
            <a:r>
              <a:rPr lang="en-US" sz="6200" dirty="0" smtClean="0">
                <a:solidFill>
                  <a:schemeClr val="tx1"/>
                </a:solidFill>
              </a:rPr>
              <a:t> – Individuals in this category are the last to adopt an innovation. Unlike some of the previous categories, individuals in this category show little to no opinion leadership. These individuals typically have an aversion to change-agents. Laggards typically tend to be focused on “traditions”.</a:t>
            </a:r>
          </a:p>
          <a:p>
            <a:pPr algn="l" fontAlgn="base"/>
            <a:endParaRPr lang="en-US" dirty="0" smtClean="0"/>
          </a:p>
          <a:p>
            <a:pPr algn="l"/>
            <a:endParaRPr lang="en-US" dirty="0"/>
          </a:p>
        </p:txBody>
      </p:sp>
      <p:sp>
        <p:nvSpPr>
          <p:cNvPr id="9" name="Rectangle 8"/>
          <p:cNvSpPr/>
          <p:nvPr/>
        </p:nvSpPr>
        <p:spPr>
          <a:xfrm>
            <a:off x="609600" y="5942393"/>
            <a:ext cx="8077200" cy="769441"/>
          </a:xfrm>
          <a:prstGeom prst="rect">
            <a:avLst/>
          </a:prstGeom>
        </p:spPr>
        <p:txBody>
          <a:bodyPr wrap="square">
            <a:spAutoFit/>
          </a:bodyPr>
          <a:lstStyle/>
          <a:p>
            <a:r>
              <a:rPr lang="en-US" sz="1500" dirty="0" smtClean="0">
                <a:solidFill>
                  <a:schemeClr val="tx1">
                    <a:tint val="75000"/>
                  </a:schemeClr>
                </a:solidFill>
              </a:rPr>
              <a:t>.These segments were first introduced by Everett Rogers.  You can find a more detailed discussion at </a:t>
            </a:r>
            <a:r>
              <a:rPr lang="en-US" sz="1100" dirty="0" smtClean="0">
                <a:solidFill>
                  <a:prstClr val="black"/>
                </a:solidFill>
                <a:hlinkClick r:id="rId3"/>
              </a:rPr>
              <a:t>http://ondigitalmarketing.com/textbook/foundations/5-customer-segments-technology-adoption/</a:t>
            </a:r>
            <a:endParaRPr lang="en-US" sz="1100" dirty="0" smtClean="0">
              <a:solidFill>
                <a:prstClr val="black"/>
              </a:solidFill>
            </a:endParaRPr>
          </a:p>
          <a:p>
            <a:endParaRPr lang="en-US" dirty="0" smtClean="0">
              <a:solidFill>
                <a:prstClr val="black"/>
              </a:solidFill>
            </a:endParaRPr>
          </a:p>
        </p:txBody>
      </p:sp>
    </p:spTree>
    <p:extLst>
      <p:ext uri="{BB962C8B-B14F-4D97-AF65-F5344CB8AC3E}">
        <p14:creationId xmlns:p14="http://schemas.microsoft.com/office/powerpoint/2010/main" val="3270576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084" y="435521"/>
            <a:ext cx="5063287" cy="3686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Class 3 - Crossing the Chasm</a:t>
            </a:r>
            <a:endParaRPr lang="en-US" sz="2800" b="1" i="1" dirty="0">
              <a:solidFill>
                <a:prstClr val="black"/>
              </a:solidFill>
            </a:endParaRPr>
          </a:p>
        </p:txBody>
      </p:sp>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1" y="4361656"/>
            <a:ext cx="4343400" cy="1913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656556" y="4381130"/>
            <a:ext cx="4510313" cy="1569660"/>
          </a:xfrm>
          <a:prstGeom prst="rect">
            <a:avLst/>
          </a:prstGeom>
          <a:noFill/>
        </p:spPr>
        <p:txBody>
          <a:bodyPr wrap="square" rtlCol="0">
            <a:spAutoFit/>
          </a:bodyPr>
          <a:lstStyle/>
          <a:p>
            <a:r>
              <a:rPr lang="en-US" sz="2400" b="1" dirty="0"/>
              <a:t>Difficult to convince Conservatives and Skeptics to adopt change.  Listen to their real objections</a:t>
            </a:r>
          </a:p>
        </p:txBody>
      </p:sp>
      <p:sp>
        <p:nvSpPr>
          <p:cNvPr id="6" name="TextBox 5"/>
          <p:cNvSpPr txBox="1"/>
          <p:nvPr/>
        </p:nvSpPr>
        <p:spPr>
          <a:xfrm>
            <a:off x="762001" y="1955577"/>
            <a:ext cx="3429000" cy="1200329"/>
          </a:xfrm>
          <a:prstGeom prst="rect">
            <a:avLst/>
          </a:prstGeom>
          <a:noFill/>
        </p:spPr>
        <p:txBody>
          <a:bodyPr wrap="square" rtlCol="0">
            <a:spAutoFit/>
          </a:bodyPr>
          <a:lstStyle/>
          <a:p>
            <a:r>
              <a:rPr lang="en-US" sz="2400" b="1" dirty="0" smtClean="0"/>
              <a:t>Your first customers will be the Innovators and early adopters.</a:t>
            </a:r>
            <a:endParaRPr lang="en-US" sz="2400" b="1" dirty="0"/>
          </a:p>
        </p:txBody>
      </p:sp>
      <p:sp>
        <p:nvSpPr>
          <p:cNvPr id="3" name="Right Arrow 2"/>
          <p:cNvSpPr/>
          <p:nvPr/>
        </p:nvSpPr>
        <p:spPr>
          <a:xfrm>
            <a:off x="3048000" y="2819400"/>
            <a:ext cx="1143001" cy="5334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29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5501236" y="5886655"/>
            <a:ext cx="1176337" cy="592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9805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17</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smtClean="0">
                <a:solidFill>
                  <a:prstClr val="black"/>
                </a:solidFill>
              </a:rPr>
              <a:t>Class </a:t>
            </a:r>
            <a:r>
              <a:rPr lang="en-US" sz="3200" b="1" i="1" dirty="0">
                <a:solidFill>
                  <a:prstClr val="black"/>
                </a:solidFill>
              </a:rPr>
              <a:t>4</a:t>
            </a:r>
            <a:endParaRPr lang="en-US" sz="3200" dirty="0">
              <a:solidFill>
                <a:prstClr val="white"/>
              </a:solidFill>
            </a:endParaRPr>
          </a:p>
        </p:txBody>
      </p:sp>
      <p:sp>
        <p:nvSpPr>
          <p:cNvPr id="2" name="Rectangle 1"/>
          <p:cNvSpPr/>
          <p:nvPr/>
        </p:nvSpPr>
        <p:spPr>
          <a:xfrm>
            <a:off x="1021404" y="1200621"/>
            <a:ext cx="7101191" cy="3440942"/>
          </a:xfrm>
          <a:prstGeom prst="rect">
            <a:avLst/>
          </a:prstGeom>
        </p:spPr>
        <p:txBody>
          <a:bodyPr wrap="square">
            <a:spAutoFit/>
          </a:bodyPr>
          <a:lstStyle/>
          <a:p>
            <a:pPr marL="342900" lvl="0" indent="-342900">
              <a:spcBef>
                <a:spcPct val="20000"/>
              </a:spcBef>
              <a:buFont typeface="Arial" panose="020B0604020202020204" pitchFamily="34" charset="0"/>
              <a:buChar char="•"/>
            </a:pPr>
            <a:r>
              <a:rPr lang="en-US" sz="3200" dirty="0">
                <a:solidFill>
                  <a:prstClr val="black"/>
                </a:solidFill>
              </a:rPr>
              <a:t>Defining and Targeting the Customer</a:t>
            </a:r>
          </a:p>
          <a:p>
            <a:pPr marL="342900" lvl="0" indent="-342900">
              <a:spcBef>
                <a:spcPct val="20000"/>
              </a:spcBef>
              <a:buFont typeface="Arial" panose="020B0604020202020204" pitchFamily="34" charset="0"/>
              <a:buChar char="•"/>
            </a:pPr>
            <a:r>
              <a:rPr lang="en-US" sz="3200" dirty="0">
                <a:solidFill>
                  <a:prstClr val="black"/>
                </a:solidFill>
              </a:rPr>
              <a:t>Building a customer persona</a:t>
            </a:r>
          </a:p>
          <a:p>
            <a:pPr marL="342900" lvl="0" indent="-342900">
              <a:spcBef>
                <a:spcPct val="20000"/>
              </a:spcBef>
              <a:buFont typeface="Arial" panose="020B0604020202020204" pitchFamily="34" charset="0"/>
              <a:buChar char="•"/>
            </a:pPr>
            <a:r>
              <a:rPr lang="en-US" sz="3200" dirty="0">
                <a:solidFill>
                  <a:prstClr val="black"/>
                </a:solidFill>
              </a:rPr>
              <a:t>Customer needs vs </a:t>
            </a:r>
            <a:r>
              <a:rPr lang="en-US" sz="3200" dirty="0" smtClean="0">
                <a:solidFill>
                  <a:prstClr val="black"/>
                </a:solidFill>
              </a:rPr>
              <a:t>wants</a:t>
            </a:r>
            <a:endParaRPr lang="en-US" sz="3200" dirty="0">
              <a:solidFill>
                <a:prstClr val="black"/>
              </a:solidFill>
            </a:endParaRPr>
          </a:p>
          <a:p>
            <a:pPr marL="342900" lvl="0" indent="-342900">
              <a:spcBef>
                <a:spcPct val="20000"/>
              </a:spcBef>
              <a:buFont typeface="Arial" panose="020B0604020202020204" pitchFamily="34" charset="0"/>
              <a:buChar char="•"/>
            </a:pPr>
            <a:r>
              <a:rPr lang="en-US" sz="3200" dirty="0">
                <a:solidFill>
                  <a:prstClr val="black"/>
                </a:solidFill>
              </a:rPr>
              <a:t>Product features vs. benefits</a:t>
            </a:r>
          </a:p>
          <a:p>
            <a:pPr marL="342900" lvl="0" indent="-342900">
              <a:spcBef>
                <a:spcPct val="20000"/>
              </a:spcBef>
              <a:buFont typeface="Arial" panose="020B0604020202020204" pitchFamily="34" charset="0"/>
              <a:buChar char="•"/>
            </a:pPr>
            <a:r>
              <a:rPr lang="en-US" sz="3200" dirty="0">
                <a:solidFill>
                  <a:prstClr val="black"/>
                </a:solidFill>
              </a:rPr>
              <a:t>“Leap of Faith”</a:t>
            </a:r>
            <a:br>
              <a:rPr lang="en-US" sz="3200" dirty="0">
                <a:solidFill>
                  <a:prstClr val="black"/>
                </a:solidFill>
              </a:rPr>
            </a:br>
            <a:endParaRPr lang="en-US" sz="3200" dirty="0">
              <a:solidFill>
                <a:prstClr val="black"/>
              </a:solidFill>
            </a:endParaRPr>
          </a:p>
        </p:txBody>
      </p:sp>
    </p:spTree>
    <p:extLst>
      <p:ext uri="{BB962C8B-B14F-4D97-AF65-F5344CB8AC3E}">
        <p14:creationId xmlns:p14="http://schemas.microsoft.com/office/powerpoint/2010/main" val="21855133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18</a:t>
            </a:fld>
            <a:endParaRPr lang="en-US" dirty="0">
              <a:solidFill>
                <a:prstClr val="black">
                  <a:tint val="75000"/>
                </a:prstClr>
              </a:solidFill>
            </a:endParaRPr>
          </a:p>
        </p:txBody>
      </p:sp>
      <p:sp>
        <p:nvSpPr>
          <p:cNvPr id="10" name="TextBox 9"/>
          <p:cNvSpPr txBox="1"/>
          <p:nvPr/>
        </p:nvSpPr>
        <p:spPr>
          <a:xfrm>
            <a:off x="101168" y="145915"/>
            <a:ext cx="8890431" cy="584775"/>
          </a:xfrm>
          <a:prstGeom prst="rect">
            <a:avLst/>
          </a:prstGeom>
          <a:noFill/>
        </p:spPr>
        <p:txBody>
          <a:bodyPr wrap="square" rtlCol="0">
            <a:spAutoFit/>
          </a:bodyPr>
          <a:lstStyle/>
          <a:p>
            <a:r>
              <a:rPr lang="en-US" sz="3200" b="1" i="1" dirty="0" smtClean="0">
                <a:solidFill>
                  <a:prstClr val="black"/>
                </a:solidFill>
                <a:ea typeface="+mj-ea"/>
                <a:cs typeface="+mj-cs"/>
              </a:rPr>
              <a:t>Class 4 - </a:t>
            </a:r>
            <a:r>
              <a:rPr lang="en-US" sz="3200" b="1" i="1" dirty="0" smtClean="0">
                <a:solidFill>
                  <a:srgbClr val="FF0000"/>
                </a:solidFill>
                <a:ea typeface="+mj-ea"/>
                <a:cs typeface="+mj-cs"/>
              </a:rPr>
              <a:t>Create a New Market</a:t>
            </a:r>
            <a:endParaRPr lang="en-US" sz="3200" dirty="0">
              <a:solidFill>
                <a:srgbClr val="FF0000"/>
              </a:solidFill>
            </a:endParaRPr>
          </a:p>
        </p:txBody>
      </p:sp>
      <p:sp>
        <p:nvSpPr>
          <p:cNvPr id="5" name="Rectangle 4"/>
          <p:cNvSpPr/>
          <p:nvPr/>
        </p:nvSpPr>
        <p:spPr>
          <a:xfrm>
            <a:off x="533400" y="957698"/>
            <a:ext cx="8077200" cy="3785652"/>
          </a:xfrm>
          <a:prstGeom prst="rect">
            <a:avLst/>
          </a:prstGeom>
          <a:ln w="12700">
            <a:solidFill>
              <a:srgbClr val="FF0000"/>
            </a:solidFill>
          </a:ln>
        </p:spPr>
        <p:txBody>
          <a:bodyPr wrap="square">
            <a:spAutoFit/>
          </a:bodyPr>
          <a:lstStyle/>
          <a:p>
            <a:r>
              <a:rPr lang="en-US" sz="2400" i="1" dirty="0"/>
              <a:t>“Therefore, you will not start by building a product or hiring developers or recruiting salespeople.  Instead, you will take a customer-driven approach by finding an unmet need and building your business around it.”</a:t>
            </a:r>
          </a:p>
          <a:p>
            <a:endParaRPr lang="en-US" sz="2400" i="1" dirty="0"/>
          </a:p>
          <a:p>
            <a:r>
              <a:rPr lang="en-US" sz="2400" i="1" dirty="0" smtClean="0"/>
              <a:t>……..”By creating a new market, you will have a very high, if not dominant, market share that you can use as a basis for future expansion.  Being a “me-too” company in an existing market is a more difficult proposition given your limited resources”</a:t>
            </a:r>
            <a:endParaRPr lang="en-US" sz="2400" dirty="0" smtClean="0"/>
          </a:p>
          <a:p>
            <a:endParaRPr lang="en-US" sz="2400" dirty="0"/>
          </a:p>
        </p:txBody>
      </p:sp>
      <p:sp>
        <p:nvSpPr>
          <p:cNvPr id="2" name="TextBox 1"/>
          <p:cNvSpPr txBox="1"/>
          <p:nvPr/>
        </p:nvSpPr>
        <p:spPr>
          <a:xfrm>
            <a:off x="-112264" y="4876798"/>
            <a:ext cx="9368527" cy="2400657"/>
          </a:xfrm>
          <a:prstGeom prst="rect">
            <a:avLst/>
          </a:prstGeom>
          <a:noFill/>
        </p:spPr>
        <p:txBody>
          <a:bodyPr wrap="none" rtlCol="0">
            <a:spAutoFit/>
          </a:bodyPr>
          <a:lstStyle/>
          <a:p>
            <a:pPr algn="ctr"/>
            <a:r>
              <a:rPr lang="en-US" sz="2400" dirty="0" smtClean="0"/>
              <a:t>Traditionally the idea , product or technology comes first</a:t>
            </a:r>
          </a:p>
          <a:p>
            <a:pPr algn="ctr"/>
            <a:r>
              <a:rPr lang="en-US" sz="2400" dirty="0" smtClean="0"/>
              <a:t>Then the USP (Unique Selling Proposition)</a:t>
            </a:r>
          </a:p>
          <a:p>
            <a:pPr algn="ctr"/>
            <a:r>
              <a:rPr lang="en-US" sz="2400" dirty="0" smtClean="0"/>
              <a:t> And then the market segmentation</a:t>
            </a:r>
          </a:p>
          <a:p>
            <a:pPr algn="ctr"/>
            <a:r>
              <a:rPr lang="en-US" sz="2400" b="1" dirty="0" smtClean="0"/>
              <a:t>Leading to “Multiplying big numbers by 1%” or “fun with spreadsheets”</a:t>
            </a:r>
          </a:p>
          <a:p>
            <a:pPr algn="ctr"/>
            <a:endParaRPr lang="en-US" dirty="0" smtClean="0"/>
          </a:p>
          <a:p>
            <a:endParaRPr lang="en-US" dirty="0"/>
          </a:p>
          <a:p>
            <a:endParaRPr lang="en-US" dirty="0"/>
          </a:p>
        </p:txBody>
      </p:sp>
      <p:sp>
        <p:nvSpPr>
          <p:cNvPr id="4" name="Rectangle 3"/>
          <p:cNvSpPr/>
          <p:nvPr/>
        </p:nvSpPr>
        <p:spPr>
          <a:xfrm>
            <a:off x="3886200" y="4343400"/>
            <a:ext cx="4572000" cy="276999"/>
          </a:xfrm>
          <a:prstGeom prst="rect">
            <a:avLst/>
          </a:prstGeom>
        </p:spPr>
        <p:txBody>
          <a:bodyPr>
            <a:spAutoFit/>
          </a:bodyPr>
          <a:lstStyle/>
          <a:p>
            <a:pPr algn="r"/>
            <a:r>
              <a:rPr lang="en-US" sz="1200" b="1" dirty="0" smtClean="0">
                <a:latin typeface="Arial" panose="020B0604020202020204" pitchFamily="34" charset="0"/>
                <a:cs typeface="Arial" panose="020B0604020202020204" pitchFamily="34" charset="0"/>
              </a:rPr>
              <a:t>Page 25 of “Disciplined Entrepreneurship” by Bill </a:t>
            </a:r>
            <a:r>
              <a:rPr lang="en-US" sz="1200" b="1" dirty="0" err="1" smtClean="0">
                <a:latin typeface="Arial" panose="020B0604020202020204" pitchFamily="34" charset="0"/>
                <a:cs typeface="Arial" panose="020B0604020202020204" pitchFamily="34" charset="0"/>
              </a:rPr>
              <a:t>Aulet</a:t>
            </a:r>
            <a:endParaRPr lang="en-US" sz="1200" b="1"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284648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19</a:t>
            </a:fld>
            <a:endParaRPr lang="en-US" dirty="0">
              <a:solidFill>
                <a:prstClr val="black">
                  <a:tint val="75000"/>
                </a:prstClr>
              </a:solidFill>
            </a:endParaRPr>
          </a:p>
        </p:txBody>
      </p:sp>
      <p:sp>
        <p:nvSpPr>
          <p:cNvPr id="10" name="TextBox 9"/>
          <p:cNvSpPr txBox="1"/>
          <p:nvPr/>
        </p:nvSpPr>
        <p:spPr>
          <a:xfrm>
            <a:off x="101168" y="145915"/>
            <a:ext cx="8890431" cy="584775"/>
          </a:xfrm>
          <a:prstGeom prst="rect">
            <a:avLst/>
          </a:prstGeom>
          <a:noFill/>
        </p:spPr>
        <p:txBody>
          <a:bodyPr wrap="square" rtlCol="0">
            <a:spAutoFit/>
          </a:bodyPr>
          <a:lstStyle/>
          <a:p>
            <a:r>
              <a:rPr lang="en-US" sz="3200" b="1" i="1" dirty="0">
                <a:solidFill>
                  <a:prstClr val="black"/>
                </a:solidFill>
                <a:ea typeface="+mj-ea"/>
                <a:cs typeface="+mj-cs"/>
              </a:rPr>
              <a:t>Market </a:t>
            </a:r>
            <a:r>
              <a:rPr lang="en-US" sz="3200" b="1" i="1" dirty="0" smtClean="0">
                <a:solidFill>
                  <a:prstClr val="black"/>
                </a:solidFill>
                <a:ea typeface="+mj-ea"/>
                <a:cs typeface="+mj-cs"/>
              </a:rPr>
              <a:t>Segmentation - </a:t>
            </a:r>
            <a:r>
              <a:rPr lang="en-US" sz="3200" b="1" i="1" dirty="0" smtClean="0">
                <a:solidFill>
                  <a:srgbClr val="FF0000"/>
                </a:solidFill>
                <a:ea typeface="+mj-ea"/>
                <a:cs typeface="+mj-cs"/>
              </a:rPr>
              <a:t>Create a New Market</a:t>
            </a:r>
            <a:endParaRPr lang="en-US" sz="3200" dirty="0">
              <a:solidFill>
                <a:srgbClr val="FF0000"/>
              </a:solidFill>
            </a:endParaRPr>
          </a:p>
        </p:txBody>
      </p:sp>
      <p:sp>
        <p:nvSpPr>
          <p:cNvPr id="3" name="Rectangle 2"/>
          <p:cNvSpPr/>
          <p:nvPr/>
        </p:nvSpPr>
        <p:spPr>
          <a:xfrm>
            <a:off x="2057400" y="5334000"/>
            <a:ext cx="5257800" cy="1200329"/>
          </a:xfrm>
          <a:prstGeom prst="rect">
            <a:avLst/>
          </a:prstGeom>
        </p:spPr>
        <p:txBody>
          <a:bodyPr wrap="square">
            <a:spAutoFit/>
          </a:bodyPr>
          <a:lstStyle/>
          <a:p>
            <a:r>
              <a:rPr lang="en-US" dirty="0" smtClean="0">
                <a:hlinkClick r:id="rId3"/>
              </a:rPr>
              <a:t>https://www.youtube.com/watch?v=JyYoXu0cJwA</a:t>
            </a:r>
            <a:endParaRPr lang="en-US" dirty="0" smtClean="0"/>
          </a:p>
          <a:p>
            <a:endParaRPr lang="en-US" dirty="0"/>
          </a:p>
          <a:p>
            <a:r>
              <a:rPr lang="en-US" dirty="0" smtClean="0">
                <a:hlinkClick r:id="rId4"/>
              </a:rPr>
              <a:t>https://www.youtube.com/watch?v=cvZ852Wj358</a:t>
            </a:r>
            <a:endParaRPr lang="en-US" dirty="0" smtClean="0"/>
          </a:p>
          <a:p>
            <a:endParaRPr lang="en-US" dirty="0" smtClean="0"/>
          </a:p>
        </p:txBody>
      </p:sp>
      <p:sp>
        <p:nvSpPr>
          <p:cNvPr id="6" name="Rectangle 5"/>
          <p:cNvSpPr/>
          <p:nvPr/>
        </p:nvSpPr>
        <p:spPr>
          <a:xfrm>
            <a:off x="2286000" y="2967335"/>
            <a:ext cx="4572000" cy="646331"/>
          </a:xfrm>
          <a:prstGeom prst="rect">
            <a:avLst/>
          </a:prstGeom>
        </p:spPr>
        <p:txBody>
          <a:bodyPr>
            <a:spAutoFit/>
          </a:bodyPr>
          <a:lstStyle/>
          <a:p>
            <a:endParaRPr lang="en-US" dirty="0" smtClean="0"/>
          </a:p>
          <a:p>
            <a:endParaRPr lang="en-US" dirty="0" smtClean="0"/>
          </a:p>
        </p:txBody>
      </p:sp>
      <p:sp>
        <p:nvSpPr>
          <p:cNvPr id="4" name="Rectangle 3"/>
          <p:cNvSpPr/>
          <p:nvPr/>
        </p:nvSpPr>
        <p:spPr>
          <a:xfrm>
            <a:off x="545883" y="1295400"/>
            <a:ext cx="8001000" cy="3539430"/>
          </a:xfrm>
          <a:prstGeom prst="rect">
            <a:avLst/>
          </a:prstGeom>
        </p:spPr>
        <p:txBody>
          <a:bodyPr wrap="square">
            <a:spAutoFit/>
          </a:bodyPr>
          <a:lstStyle/>
          <a:p>
            <a:pPr lvl="1"/>
            <a:r>
              <a:rPr lang="en-US" sz="3200" b="1" dirty="0">
                <a:solidFill>
                  <a:srgbClr val="FF0000"/>
                </a:solidFill>
              </a:rPr>
              <a:t>Primary </a:t>
            </a:r>
            <a:r>
              <a:rPr lang="en-US" sz="3200" b="1" dirty="0"/>
              <a:t>=</a:t>
            </a:r>
            <a:r>
              <a:rPr lang="en-US" sz="3200" b="1" dirty="0">
                <a:solidFill>
                  <a:srgbClr val="1F497D"/>
                </a:solidFill>
              </a:rPr>
              <a:t> </a:t>
            </a:r>
            <a:r>
              <a:rPr lang="en-US" sz="3200" b="1" dirty="0">
                <a:solidFill>
                  <a:prstClr val="black"/>
                </a:solidFill>
              </a:rPr>
              <a:t>research conducted directly on a subject or subjects</a:t>
            </a:r>
          </a:p>
          <a:p>
            <a:pPr lvl="1"/>
            <a:endParaRPr lang="en-US" sz="3200" b="1" dirty="0">
              <a:solidFill>
                <a:srgbClr val="1F497D"/>
              </a:solidFill>
            </a:endParaRPr>
          </a:p>
          <a:p>
            <a:pPr lvl="1"/>
            <a:r>
              <a:rPr lang="en-US" sz="3200" b="1" dirty="0">
                <a:solidFill>
                  <a:srgbClr val="FF0000"/>
                </a:solidFill>
              </a:rPr>
              <a:t>Secondary</a:t>
            </a:r>
            <a:r>
              <a:rPr lang="en-US" sz="3200" b="1" dirty="0">
                <a:solidFill>
                  <a:srgbClr val="1F497D"/>
                </a:solidFill>
              </a:rPr>
              <a:t> </a:t>
            </a:r>
            <a:r>
              <a:rPr lang="en-US" sz="3200" b="1" dirty="0"/>
              <a:t>=</a:t>
            </a:r>
            <a:r>
              <a:rPr lang="en-US" sz="3200" b="1" dirty="0">
                <a:solidFill>
                  <a:srgbClr val="1F497D"/>
                </a:solidFill>
              </a:rPr>
              <a:t> </a:t>
            </a:r>
            <a:r>
              <a:rPr lang="en-US" sz="3200" b="1" dirty="0">
                <a:solidFill>
                  <a:prstClr val="black"/>
                </a:solidFill>
              </a:rPr>
              <a:t>research carried out indirectly through other existing resources</a:t>
            </a:r>
          </a:p>
          <a:p>
            <a:pPr lvl="1"/>
            <a:endParaRPr lang="en-US" sz="3200" b="1" dirty="0">
              <a:solidFill>
                <a:srgbClr val="1F497D"/>
              </a:solidFill>
            </a:endParaRPr>
          </a:p>
          <a:p>
            <a:pPr lvl="1"/>
            <a:r>
              <a:rPr lang="en-US" sz="3200" b="1" dirty="0">
                <a:solidFill>
                  <a:srgbClr val="1F497D"/>
                </a:solidFill>
              </a:rPr>
              <a:t>Never stop learning about your customers</a:t>
            </a:r>
          </a:p>
        </p:txBody>
      </p:sp>
    </p:spTree>
    <p:extLst>
      <p:ext uri="{BB962C8B-B14F-4D97-AF65-F5344CB8AC3E}">
        <p14:creationId xmlns:p14="http://schemas.microsoft.com/office/powerpoint/2010/main" val="35080565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Review for the Final</a:t>
            </a:r>
            <a:endParaRPr lang="en-US" sz="2800" b="1" i="1" dirty="0">
              <a:solidFill>
                <a:prstClr val="black"/>
              </a:solidFill>
            </a:endParaRPr>
          </a:p>
        </p:txBody>
      </p:sp>
      <p:pic>
        <p:nvPicPr>
          <p:cNvPr id="10245" name="Picture 5" descr="C:\Users\Eisenstat\AppData\Local\Microsoft\Windows\Temporary Internet Files\Content.IE5\JRC42N3P\Exam_graphic[1][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8486" y="1828800"/>
            <a:ext cx="4419600" cy="31380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4745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dirty="0" smtClean="0"/>
              <a:t>Class 4 - How to </a:t>
            </a:r>
            <a:r>
              <a:rPr lang="en-US" sz="2800" dirty="0"/>
              <a:t>Chose Beachhead </a:t>
            </a:r>
            <a:r>
              <a:rPr lang="en-US" sz="2800" dirty="0" smtClean="0"/>
              <a:t>Segment</a:t>
            </a:r>
            <a:endParaRPr lang="en-US" sz="2800"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5114662"/>
            <a:ext cx="2343649" cy="776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4143624" y="5890950"/>
            <a:ext cx="4572000" cy="646331"/>
          </a:xfrm>
          <a:prstGeom prst="rect">
            <a:avLst/>
          </a:prstGeom>
        </p:spPr>
        <p:txBody>
          <a:bodyPr>
            <a:spAutoFit/>
          </a:bodyPr>
          <a:lstStyle/>
          <a:p>
            <a:r>
              <a:rPr lang="en-US" dirty="0" smtClean="0"/>
              <a:t>Adapted from 15.390 New Enterprises Bill </a:t>
            </a:r>
            <a:r>
              <a:rPr lang="en-US" dirty="0" err="1" smtClean="0"/>
              <a:t>Aulet</a:t>
            </a:r>
            <a:r>
              <a:rPr lang="en-US" dirty="0" smtClean="0"/>
              <a:t> Howard Anderson Matt Marx </a:t>
            </a:r>
            <a:endParaRPr lang="en-US" dirty="0"/>
          </a:p>
        </p:txBody>
      </p:sp>
      <p:sp>
        <p:nvSpPr>
          <p:cNvPr id="6" name="Content Placeholder 5"/>
          <p:cNvSpPr>
            <a:spLocks noGrp="1"/>
          </p:cNvSpPr>
          <p:nvPr>
            <p:ph idx="1"/>
          </p:nvPr>
        </p:nvSpPr>
        <p:spPr>
          <a:xfrm>
            <a:off x="482395" y="1066801"/>
            <a:ext cx="8229600" cy="4824150"/>
          </a:xfrm>
        </p:spPr>
        <p:txBody>
          <a:bodyPr/>
          <a:lstStyle/>
          <a:p>
            <a:r>
              <a:rPr lang="en-US" dirty="0"/>
              <a:t>The innermost circle • Will be 10 X as likely to buy your product as the next circle… </a:t>
            </a:r>
          </a:p>
          <a:p>
            <a:r>
              <a:rPr lang="en-US" dirty="0" smtClean="0"/>
              <a:t>The </a:t>
            </a:r>
            <a:r>
              <a:rPr lang="en-US" dirty="0"/>
              <a:t>second circle will be 5 X as likely as the third circle.. </a:t>
            </a:r>
            <a:endParaRPr lang="en-US" dirty="0" smtClean="0"/>
          </a:p>
          <a:p>
            <a:r>
              <a:rPr lang="en-US" dirty="0"/>
              <a:t>Select a market you can manage</a:t>
            </a:r>
            <a:r>
              <a:rPr lang="en-US" dirty="0" smtClean="0"/>
              <a:t>, </a:t>
            </a:r>
            <a:r>
              <a:rPr lang="en-US" i="1" dirty="0" smtClean="0"/>
              <a:t>Don’t </a:t>
            </a:r>
            <a:r>
              <a:rPr lang="en-US" i="1" dirty="0"/>
              <a:t>fight with the 100 pound guerilla</a:t>
            </a:r>
          </a:p>
          <a:p>
            <a:endParaRPr lang="en-US" dirty="0"/>
          </a:p>
        </p:txBody>
      </p:sp>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14313" y="3657600"/>
            <a:ext cx="1470817" cy="1101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65052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21</a:t>
            </a:fld>
            <a:endParaRPr lang="en-US" dirty="0">
              <a:solidFill>
                <a:prstClr val="black">
                  <a:tint val="75000"/>
                </a:prstClr>
              </a:solidFill>
            </a:endParaRPr>
          </a:p>
        </p:txBody>
      </p:sp>
      <p:sp>
        <p:nvSpPr>
          <p:cNvPr id="10" name="TextBox 9"/>
          <p:cNvSpPr txBox="1"/>
          <p:nvPr/>
        </p:nvSpPr>
        <p:spPr>
          <a:xfrm>
            <a:off x="101169" y="145915"/>
            <a:ext cx="8686800" cy="646331"/>
          </a:xfrm>
          <a:prstGeom prst="rect">
            <a:avLst/>
          </a:prstGeom>
          <a:noFill/>
        </p:spPr>
        <p:txBody>
          <a:bodyPr wrap="square" rtlCol="0">
            <a:spAutoFit/>
          </a:bodyPr>
          <a:lstStyle/>
          <a:p>
            <a:r>
              <a:rPr lang="en-US" sz="3600" b="1" i="1" dirty="0" smtClean="0">
                <a:solidFill>
                  <a:prstClr val="black"/>
                </a:solidFill>
                <a:ea typeface="+mj-ea"/>
                <a:cs typeface="+mj-cs"/>
              </a:rPr>
              <a:t>Class 4 - Build an End User Profile, a Persona</a:t>
            </a:r>
            <a:endParaRPr lang="en-US" sz="3200" dirty="0">
              <a:solidFill>
                <a:prstClr val="white"/>
              </a:solidFill>
            </a:endParaRPr>
          </a:p>
        </p:txBody>
      </p:sp>
      <p:sp>
        <p:nvSpPr>
          <p:cNvPr id="5" name="TextBox 4"/>
          <p:cNvSpPr txBox="1"/>
          <p:nvPr/>
        </p:nvSpPr>
        <p:spPr>
          <a:xfrm>
            <a:off x="685800" y="1106714"/>
            <a:ext cx="7696200" cy="5078313"/>
          </a:xfrm>
          <a:prstGeom prst="rect">
            <a:avLst/>
          </a:prstGeom>
          <a:noFill/>
        </p:spPr>
        <p:txBody>
          <a:bodyPr wrap="square" rtlCol="0">
            <a:spAutoFit/>
          </a:bodyPr>
          <a:lstStyle/>
          <a:p>
            <a:r>
              <a:rPr lang="en-US" sz="3200" dirty="0">
                <a:solidFill>
                  <a:prstClr val="black"/>
                </a:solidFill>
              </a:rPr>
              <a:t>Makes your customer more real so you can keep focused on your target market and understand their motivation</a:t>
            </a:r>
          </a:p>
          <a:p>
            <a:endParaRPr lang="en-US" sz="3600" dirty="0"/>
          </a:p>
          <a:p>
            <a:pPr lvl="0"/>
            <a:r>
              <a:rPr lang="en-US" sz="3200" i="1" dirty="0">
                <a:solidFill>
                  <a:prstClr val="black"/>
                </a:solidFill>
              </a:rPr>
              <a:t>“… the Persona is a person who best represents the primary customer for your beachhead market. “  </a:t>
            </a:r>
            <a:endParaRPr lang="en-US" sz="3200" i="1" dirty="0" smtClean="0">
              <a:solidFill>
                <a:prstClr val="black"/>
              </a:solidFill>
            </a:endParaRPr>
          </a:p>
          <a:p>
            <a:pPr lvl="0"/>
            <a:endParaRPr lang="en-US" sz="3200" i="1" dirty="0">
              <a:solidFill>
                <a:prstClr val="black"/>
              </a:solidFill>
            </a:endParaRPr>
          </a:p>
          <a:p>
            <a:pPr lvl="0"/>
            <a:r>
              <a:rPr lang="en-US" sz="3200" i="1" dirty="0" smtClean="0">
                <a:solidFill>
                  <a:prstClr val="black"/>
                </a:solidFill>
              </a:rPr>
              <a:t>Why you need to be specific -Targeted TV ads</a:t>
            </a:r>
            <a:endParaRPr lang="en-US" sz="3200" i="1" dirty="0">
              <a:solidFill>
                <a:prstClr val="black"/>
              </a:solidFill>
            </a:endParaRPr>
          </a:p>
          <a:p>
            <a:r>
              <a:rPr lang="en-US" sz="1600" dirty="0">
                <a:hlinkClick r:id="rId3"/>
              </a:rPr>
              <a:t>http://</a:t>
            </a:r>
            <a:r>
              <a:rPr lang="en-US" sz="1600" dirty="0" smtClean="0">
                <a:hlinkClick r:id="rId3"/>
              </a:rPr>
              <a:t>www.wsj.com/articles/targeted-ads-tv-can-do-that-now-too-1416506504</a:t>
            </a:r>
            <a:endParaRPr lang="en-US" sz="1600" dirty="0" smtClean="0"/>
          </a:p>
          <a:p>
            <a:endParaRPr lang="en-US" sz="1600" dirty="0"/>
          </a:p>
        </p:txBody>
      </p:sp>
    </p:spTree>
    <p:extLst>
      <p:ext uri="{BB962C8B-B14F-4D97-AF65-F5344CB8AC3E}">
        <p14:creationId xmlns:p14="http://schemas.microsoft.com/office/powerpoint/2010/main" val="341951917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22</a:t>
            </a:fld>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ea typeface="+mj-ea"/>
                <a:cs typeface="+mj-cs"/>
              </a:rPr>
              <a:t>Class 4 - Needs VS Wants</a:t>
            </a:r>
            <a:endParaRPr lang="en-US" sz="2800" dirty="0">
              <a:solidFill>
                <a:prstClr val="white"/>
              </a:solidFill>
            </a:endParaRPr>
          </a:p>
        </p:txBody>
      </p:sp>
      <p:sp>
        <p:nvSpPr>
          <p:cNvPr id="2" name="TextBox 1"/>
          <p:cNvSpPr txBox="1"/>
          <p:nvPr/>
        </p:nvSpPr>
        <p:spPr>
          <a:xfrm>
            <a:off x="381001" y="1295400"/>
            <a:ext cx="8001000" cy="4031873"/>
          </a:xfrm>
          <a:prstGeom prst="rect">
            <a:avLst/>
          </a:prstGeom>
          <a:noFill/>
        </p:spPr>
        <p:txBody>
          <a:bodyPr wrap="square" rtlCol="0">
            <a:spAutoFit/>
          </a:bodyPr>
          <a:lstStyle/>
          <a:p>
            <a:r>
              <a:rPr lang="en-US" sz="3200" dirty="0"/>
              <a:t>Y</a:t>
            </a:r>
            <a:r>
              <a:rPr lang="en-US" sz="3200" dirty="0" smtClean="0"/>
              <a:t>our business may offer a product or service that satisfies a customer’s needs, but that may not be enough for the customer to want your offering.</a:t>
            </a:r>
          </a:p>
          <a:p>
            <a:endParaRPr lang="en-US" sz="3200" dirty="0"/>
          </a:p>
          <a:p>
            <a:r>
              <a:rPr lang="en-US" sz="3200" dirty="0" smtClean="0"/>
              <a:t>There are many alternatives offered to the customer (the competition) and often the customer is satisfied with nothing.</a:t>
            </a:r>
            <a:endParaRPr lang="en-US" sz="3200" i="1" dirty="0"/>
          </a:p>
        </p:txBody>
      </p:sp>
    </p:spTree>
    <p:extLst>
      <p:ext uri="{BB962C8B-B14F-4D97-AF65-F5344CB8AC3E}">
        <p14:creationId xmlns:p14="http://schemas.microsoft.com/office/powerpoint/2010/main" val="329666054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23</a:t>
            </a:fld>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ea typeface="+mj-ea"/>
                <a:cs typeface="+mj-cs"/>
              </a:rPr>
              <a:t>Class 4 - The </a:t>
            </a:r>
            <a:r>
              <a:rPr lang="en-US" sz="2800" b="1" i="1" dirty="0" smtClean="0">
                <a:solidFill>
                  <a:srgbClr val="FF0000"/>
                </a:solidFill>
                <a:ea typeface="+mj-ea"/>
                <a:cs typeface="+mj-cs"/>
              </a:rPr>
              <a:t>Benefits</a:t>
            </a:r>
            <a:r>
              <a:rPr lang="en-US" sz="2800" b="1" i="1" dirty="0" smtClean="0">
                <a:solidFill>
                  <a:prstClr val="black"/>
                </a:solidFill>
                <a:ea typeface="+mj-ea"/>
                <a:cs typeface="+mj-cs"/>
              </a:rPr>
              <a:t> of your offering create a market </a:t>
            </a:r>
            <a:endParaRPr lang="en-US" sz="2800" dirty="0">
              <a:solidFill>
                <a:prstClr val="white"/>
              </a:solidFill>
            </a:endParaRPr>
          </a:p>
        </p:txBody>
      </p:sp>
      <p:pic>
        <p:nvPicPr>
          <p:cNvPr id="23557" name="Picture 5" descr="C:\Users\Eisenstat\AppData\Local\Microsoft\Windows\Temporary Internet Files\Content.IE5\GGM11QBZ\decisions[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130875"/>
            <a:ext cx="3962400" cy="3155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57200" y="990600"/>
            <a:ext cx="5334000" cy="2554545"/>
          </a:xfrm>
          <a:prstGeom prst="rect">
            <a:avLst/>
          </a:prstGeom>
          <a:noFill/>
        </p:spPr>
        <p:txBody>
          <a:bodyPr wrap="square" rtlCol="0">
            <a:spAutoFit/>
          </a:bodyPr>
          <a:lstStyle/>
          <a:p>
            <a:r>
              <a:rPr lang="en-US" sz="3200" dirty="0" smtClean="0"/>
              <a:t>You may think your product is obviously amazing,</a:t>
            </a:r>
          </a:p>
          <a:p>
            <a:r>
              <a:rPr lang="en-US" sz="3200" dirty="0" smtClean="0"/>
              <a:t>But if customers don’t know the benefits they won’t under stand why they should buy it</a:t>
            </a:r>
            <a:endParaRPr lang="en-US" sz="3200" dirty="0"/>
          </a:p>
        </p:txBody>
      </p:sp>
    </p:spTree>
    <p:extLst>
      <p:ext uri="{BB962C8B-B14F-4D97-AF65-F5344CB8AC3E}">
        <p14:creationId xmlns:p14="http://schemas.microsoft.com/office/powerpoint/2010/main" val="401194427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825" y="152400"/>
            <a:ext cx="7620000" cy="729409"/>
          </a:xfrm>
        </p:spPr>
        <p:txBody>
          <a:bodyPr>
            <a:normAutofit/>
          </a:bodyPr>
          <a:lstStyle/>
          <a:p>
            <a:r>
              <a:rPr lang="en-US" sz="2800" dirty="0" smtClean="0">
                <a:latin typeface="Arial" pitchFamily="-123" charset="0"/>
                <a:ea typeface="ＭＳ Ｐゴシック" pitchFamily="-123" charset="-128"/>
                <a:cs typeface="ＭＳ Ｐゴシック" pitchFamily="-123" charset="-128"/>
              </a:rPr>
              <a:t>Class 4 - Features </a:t>
            </a:r>
            <a:r>
              <a:rPr lang="en-US" sz="2800" dirty="0">
                <a:latin typeface="Arial" pitchFamily="-123" charset="0"/>
                <a:ea typeface="ＭＳ Ｐゴシック" pitchFamily="-123" charset="-128"/>
                <a:cs typeface="ＭＳ Ｐゴシック" pitchFamily="-123" charset="-128"/>
              </a:rPr>
              <a:t>VS </a:t>
            </a:r>
            <a:r>
              <a:rPr lang="en-US" sz="2800" dirty="0" smtClean="0">
                <a:latin typeface="Arial" pitchFamily="-123" charset="0"/>
                <a:ea typeface="ＭＳ Ｐゴシック" pitchFamily="-123" charset="-128"/>
                <a:cs typeface="ＭＳ Ｐゴシック" pitchFamily="-123" charset="-128"/>
              </a:rPr>
              <a:t>Benefits</a:t>
            </a:r>
            <a:endParaRPr lang="en-US" sz="28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358588" y="1258047"/>
            <a:ext cx="8404412" cy="4800600"/>
          </a:xfrm>
        </p:spPr>
        <p:txBody>
          <a:bodyPr>
            <a:normAutofit/>
          </a:bodyPr>
          <a:lstStyle/>
          <a:p>
            <a:pPr marL="114300" lvl="0" indent="0">
              <a:buNone/>
            </a:pPr>
            <a:r>
              <a:rPr lang="en-US" dirty="0" smtClean="0"/>
              <a:t>				</a:t>
            </a:r>
            <a:r>
              <a:rPr lang="en-US" sz="2800" b="1" dirty="0">
                <a:solidFill>
                  <a:srgbClr val="FF0000"/>
                </a:solidFill>
              </a:rPr>
              <a:t>Features:</a:t>
            </a:r>
          </a:p>
          <a:p>
            <a:pPr marL="114300" lvl="0" indent="0">
              <a:buNone/>
            </a:pPr>
            <a:r>
              <a:rPr lang="en-US" sz="2800" dirty="0">
                <a:solidFill>
                  <a:prstClr val="black"/>
                </a:solidFill>
              </a:rPr>
              <a:t>				Funny, yellow, little troll, pink 				hair, “good luck”, Pencil, writes</a:t>
            </a:r>
          </a:p>
          <a:p>
            <a:pPr marL="114300" indent="0">
              <a:buNone/>
            </a:pPr>
            <a:r>
              <a:rPr lang="en-US" sz="1800" dirty="0"/>
              <a:t>	</a:t>
            </a:r>
            <a:r>
              <a:rPr lang="en-US" sz="1800" dirty="0" smtClean="0"/>
              <a:t>			</a:t>
            </a:r>
            <a:r>
              <a:rPr lang="en-US" sz="2800" b="1" dirty="0">
                <a:solidFill>
                  <a:srgbClr val="FF0000"/>
                </a:solidFill>
              </a:rPr>
              <a:t>Benefits:</a:t>
            </a:r>
          </a:p>
          <a:p>
            <a:pPr marL="114300" indent="0">
              <a:buNone/>
            </a:pPr>
            <a:r>
              <a:rPr lang="en-US" sz="1800" dirty="0"/>
              <a:t>	</a:t>
            </a:r>
            <a:r>
              <a:rPr lang="en-US" sz="1800" dirty="0" smtClean="0"/>
              <a:t>			</a:t>
            </a:r>
            <a:r>
              <a:rPr lang="en-US" sz="2800" b="1" dirty="0">
                <a:solidFill>
                  <a:prstClr val="black"/>
                </a:solidFill>
              </a:rPr>
              <a:t>For </a:t>
            </a:r>
            <a:r>
              <a:rPr lang="en-US" sz="2800" b="1" dirty="0" smtClean="0">
                <a:solidFill>
                  <a:prstClr val="black"/>
                </a:solidFill>
              </a:rPr>
              <a:t>Tiger Moms: </a:t>
            </a:r>
            <a:r>
              <a:rPr lang="en-US" sz="1800" dirty="0" smtClean="0">
                <a:solidFill>
                  <a:prstClr val="black"/>
                </a:solidFill>
              </a:rPr>
              <a:t>	</a:t>
            </a:r>
          </a:p>
          <a:p>
            <a:pPr marL="114300" indent="0">
              <a:buNone/>
            </a:pPr>
            <a:r>
              <a:rPr lang="en-US" sz="2800" dirty="0" smtClean="0">
                <a:solidFill>
                  <a:prstClr val="black"/>
                </a:solidFill>
              </a:rPr>
              <a:t>				Inspire children </a:t>
            </a:r>
            <a:r>
              <a:rPr lang="en-US" sz="2800" dirty="0">
                <a:solidFill>
                  <a:prstClr val="black"/>
                </a:solidFill>
              </a:rPr>
              <a:t>to </a:t>
            </a:r>
            <a:r>
              <a:rPr lang="en-US" sz="2800" dirty="0" smtClean="0">
                <a:solidFill>
                  <a:prstClr val="black"/>
                </a:solidFill>
              </a:rPr>
              <a:t>write</a:t>
            </a:r>
            <a:endParaRPr lang="en-US" sz="2800" dirty="0">
              <a:solidFill>
                <a:prstClr val="black"/>
              </a:solidFill>
            </a:endParaRPr>
          </a:p>
          <a:p>
            <a:pPr marL="114300" indent="0">
              <a:buNone/>
            </a:pPr>
            <a:r>
              <a:rPr lang="en-US" sz="2800" dirty="0">
                <a:solidFill>
                  <a:prstClr val="black"/>
                </a:solidFill>
              </a:rPr>
              <a:t>				so they do better in school,</a:t>
            </a:r>
          </a:p>
          <a:p>
            <a:pPr marL="114300" lvl="0" indent="0">
              <a:buNone/>
            </a:pPr>
            <a:r>
              <a:rPr lang="en-US" sz="2800" dirty="0">
                <a:solidFill>
                  <a:prstClr val="black"/>
                </a:solidFill>
              </a:rPr>
              <a:t>				</a:t>
            </a:r>
            <a:r>
              <a:rPr lang="en-US" sz="2800" b="1" dirty="0">
                <a:solidFill>
                  <a:prstClr val="black"/>
                </a:solidFill>
              </a:rPr>
              <a:t>For </a:t>
            </a:r>
            <a:r>
              <a:rPr lang="en-US" sz="2800" b="1" dirty="0" smtClean="0">
                <a:solidFill>
                  <a:prstClr val="black"/>
                </a:solidFill>
              </a:rPr>
              <a:t>Artists:</a:t>
            </a:r>
            <a:r>
              <a:rPr lang="en-US" sz="1800" dirty="0">
                <a:solidFill>
                  <a:prstClr val="black"/>
                </a:solidFill>
              </a:rPr>
              <a:t>	</a:t>
            </a:r>
          </a:p>
          <a:p>
            <a:pPr marL="114300" lvl="0" indent="0">
              <a:buNone/>
            </a:pPr>
            <a:r>
              <a:rPr lang="en-US" sz="2800" dirty="0">
                <a:solidFill>
                  <a:prstClr val="black"/>
                </a:solidFill>
              </a:rPr>
              <a:t>				</a:t>
            </a:r>
            <a:r>
              <a:rPr lang="en-US" sz="2800" dirty="0" smtClean="0">
                <a:solidFill>
                  <a:prstClr val="black"/>
                </a:solidFill>
              </a:rPr>
              <a:t>Fosters creativity</a:t>
            </a:r>
          </a:p>
          <a:p>
            <a:pPr marL="114300" lvl="0" indent="0">
              <a:buNone/>
            </a:pPr>
            <a:endParaRPr lang="en-US" sz="2800" dirty="0">
              <a:solidFill>
                <a:prstClr val="black"/>
              </a:solidFill>
            </a:endParaRPr>
          </a:p>
          <a:p>
            <a:pPr marL="114300" indent="0">
              <a:buNone/>
            </a:pPr>
            <a:endParaRPr lang="en-US" sz="28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143000"/>
            <a:ext cx="3011581" cy="4015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28315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25</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smtClean="0">
                <a:solidFill>
                  <a:prstClr val="black"/>
                </a:solidFill>
              </a:rPr>
              <a:t>Class 4 - “Leap of Faith”</a:t>
            </a:r>
            <a:endParaRPr lang="en-US" sz="3200" b="1" i="1" dirty="0">
              <a:solidFill>
                <a:prstClr val="black"/>
              </a:solidFill>
            </a:endParaRPr>
          </a:p>
        </p:txBody>
      </p:sp>
      <p:sp>
        <p:nvSpPr>
          <p:cNvPr id="2" name="TextBox 1"/>
          <p:cNvSpPr txBox="1"/>
          <p:nvPr/>
        </p:nvSpPr>
        <p:spPr>
          <a:xfrm>
            <a:off x="914400" y="1752600"/>
            <a:ext cx="7873569" cy="2554545"/>
          </a:xfrm>
          <a:prstGeom prst="rect">
            <a:avLst/>
          </a:prstGeom>
          <a:noFill/>
        </p:spPr>
        <p:txBody>
          <a:bodyPr wrap="square" rtlCol="0">
            <a:spAutoFit/>
          </a:bodyPr>
          <a:lstStyle/>
          <a:p>
            <a:r>
              <a:rPr lang="en-US" sz="3200" dirty="0" smtClean="0"/>
              <a:t>Assumptions you made in your plan  that will cause customers have a significant desire  for your product or service.</a:t>
            </a:r>
          </a:p>
          <a:p>
            <a:endParaRPr lang="en-US" sz="3200" dirty="0"/>
          </a:p>
          <a:p>
            <a:r>
              <a:rPr lang="en-US" sz="3200" dirty="0" smtClean="0"/>
              <a:t>If you are right the business is a success. </a:t>
            </a:r>
          </a:p>
        </p:txBody>
      </p:sp>
    </p:spTree>
    <p:extLst>
      <p:ext uri="{BB962C8B-B14F-4D97-AF65-F5344CB8AC3E}">
        <p14:creationId xmlns:p14="http://schemas.microsoft.com/office/powerpoint/2010/main" val="11157474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26</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smtClean="0">
                <a:solidFill>
                  <a:prstClr val="black"/>
                </a:solidFill>
              </a:rPr>
              <a:t>Class 7 – Full Life Cycle Use Case</a:t>
            </a:r>
            <a:endParaRPr lang="en-US" sz="3200" dirty="0">
              <a:solidFill>
                <a:prstClr val="white"/>
              </a:solidFill>
            </a:endParaRPr>
          </a:p>
        </p:txBody>
      </p:sp>
      <p:sp>
        <p:nvSpPr>
          <p:cNvPr id="6" name="TextBox 5"/>
          <p:cNvSpPr txBox="1"/>
          <p:nvPr/>
        </p:nvSpPr>
        <p:spPr>
          <a:xfrm>
            <a:off x="1295399" y="990600"/>
            <a:ext cx="7089890" cy="5016758"/>
          </a:xfrm>
          <a:prstGeom prst="rect">
            <a:avLst/>
          </a:prstGeom>
          <a:noFill/>
        </p:spPr>
        <p:txBody>
          <a:bodyPr wrap="none" rtlCol="0">
            <a:spAutoFit/>
          </a:bodyPr>
          <a:lstStyle/>
          <a:p>
            <a:r>
              <a:rPr lang="en-US" sz="3200" b="1" i="1" dirty="0" smtClean="0"/>
              <a:t>How your Persona</a:t>
            </a:r>
          </a:p>
          <a:p>
            <a:pPr marL="914400" lvl="1" indent="-457200">
              <a:buFont typeface="Arial" panose="020B0604020202020204" pitchFamily="34" charset="0"/>
              <a:buChar char="•"/>
            </a:pPr>
            <a:r>
              <a:rPr lang="en-US" sz="3200" dirty="0" smtClean="0"/>
              <a:t>Finds out about your product</a:t>
            </a:r>
          </a:p>
          <a:p>
            <a:pPr marL="914400" lvl="1" indent="-457200">
              <a:buFont typeface="Arial" panose="020B0604020202020204" pitchFamily="34" charset="0"/>
              <a:buChar char="•"/>
            </a:pPr>
            <a:r>
              <a:rPr lang="en-US" sz="3200" dirty="0" smtClean="0"/>
              <a:t>Acquires it</a:t>
            </a:r>
          </a:p>
          <a:p>
            <a:pPr marL="914400" lvl="1" indent="-457200">
              <a:buFont typeface="Arial" panose="020B0604020202020204" pitchFamily="34" charset="0"/>
              <a:buChar char="•"/>
            </a:pPr>
            <a:r>
              <a:rPr lang="en-US" sz="3200" dirty="0" smtClean="0"/>
              <a:t>Uses it,</a:t>
            </a:r>
          </a:p>
          <a:p>
            <a:pPr marL="914400" lvl="1" indent="-457200">
              <a:buFont typeface="Arial" panose="020B0604020202020204" pitchFamily="34" charset="0"/>
              <a:buChar char="•"/>
            </a:pPr>
            <a:r>
              <a:rPr lang="en-US" sz="3200" dirty="0" smtClean="0"/>
              <a:t>Gets value from it </a:t>
            </a:r>
          </a:p>
          <a:p>
            <a:pPr marL="914400" lvl="1" indent="-457200">
              <a:buFont typeface="Arial" panose="020B0604020202020204" pitchFamily="34" charset="0"/>
              <a:buChar char="•"/>
            </a:pPr>
            <a:r>
              <a:rPr lang="en-US" sz="3200" dirty="0" smtClean="0"/>
              <a:t>Buys more and/or spreads the word</a:t>
            </a:r>
          </a:p>
          <a:p>
            <a:pPr marL="457200" indent="-457200">
              <a:buFont typeface="Arial" panose="020B0604020202020204" pitchFamily="34" charset="0"/>
              <a:buChar char="•"/>
            </a:pPr>
            <a:endParaRPr lang="en-US" sz="3200" dirty="0" smtClean="0"/>
          </a:p>
          <a:p>
            <a:r>
              <a:rPr lang="en-US" sz="3200" b="1" dirty="0" smtClean="0"/>
              <a:t>Ensures your team is aligned</a:t>
            </a:r>
            <a:endParaRPr lang="en-US" sz="3200" b="1" dirty="0"/>
          </a:p>
          <a:p>
            <a:endParaRPr lang="en-US" sz="3200" dirty="0" smtClean="0"/>
          </a:p>
          <a:p>
            <a:r>
              <a:rPr lang="en-US" sz="3200" b="1" dirty="0" smtClean="0"/>
              <a:t>Understand the barriers to adoption</a:t>
            </a:r>
            <a:endParaRPr lang="en-US" sz="3200"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84236" y="4267200"/>
            <a:ext cx="1319270" cy="1246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311078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27</a:t>
            </a:fld>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Class 7 – Full Life Cycle Use Case for your Product</a:t>
            </a:r>
            <a:endParaRPr lang="en-US" sz="2800" dirty="0">
              <a:solidFill>
                <a:prstClr val="white"/>
              </a:solidFill>
            </a:endParaRPr>
          </a:p>
        </p:txBody>
      </p:sp>
      <p:sp>
        <p:nvSpPr>
          <p:cNvPr id="6" name="TextBox 5"/>
          <p:cNvSpPr txBox="1"/>
          <p:nvPr/>
        </p:nvSpPr>
        <p:spPr>
          <a:xfrm>
            <a:off x="609600" y="914400"/>
            <a:ext cx="8045151" cy="5188472"/>
          </a:xfrm>
          <a:prstGeom prst="rect">
            <a:avLst/>
          </a:prstGeom>
          <a:noFill/>
        </p:spPr>
        <p:txBody>
          <a:bodyPr wrap="none" rtlCol="0">
            <a:spAutoFit/>
          </a:bodyPr>
          <a:lstStyle/>
          <a:p>
            <a:pPr>
              <a:lnSpc>
                <a:spcPts val="4000"/>
              </a:lnSpc>
            </a:pPr>
            <a:r>
              <a:rPr lang="en-US" sz="2800" dirty="0" smtClean="0"/>
              <a:t>How end users will determine they have a need for it?</a:t>
            </a:r>
          </a:p>
          <a:p>
            <a:pPr>
              <a:lnSpc>
                <a:spcPts val="4000"/>
              </a:lnSpc>
            </a:pPr>
            <a:r>
              <a:rPr lang="en-US" sz="2800" dirty="0" smtClean="0"/>
              <a:t>How they will find out about your offering?</a:t>
            </a:r>
          </a:p>
          <a:p>
            <a:pPr>
              <a:lnSpc>
                <a:spcPts val="4000"/>
              </a:lnSpc>
            </a:pPr>
            <a:r>
              <a:rPr lang="en-US" sz="2800" dirty="0" smtClean="0"/>
              <a:t>How will they analyze your product?</a:t>
            </a:r>
          </a:p>
          <a:p>
            <a:pPr>
              <a:lnSpc>
                <a:spcPts val="4000"/>
              </a:lnSpc>
            </a:pPr>
            <a:r>
              <a:rPr lang="en-US" sz="2800" dirty="0" smtClean="0"/>
              <a:t>How will they acquire your product?</a:t>
            </a:r>
          </a:p>
          <a:p>
            <a:pPr>
              <a:lnSpc>
                <a:spcPts val="4000"/>
              </a:lnSpc>
            </a:pPr>
            <a:r>
              <a:rPr lang="en-US" sz="2800" dirty="0" smtClean="0"/>
              <a:t>How will they install your product?</a:t>
            </a:r>
          </a:p>
          <a:p>
            <a:pPr>
              <a:lnSpc>
                <a:spcPts val="4000"/>
              </a:lnSpc>
            </a:pPr>
            <a:r>
              <a:rPr lang="en-US" sz="2800" dirty="0" smtClean="0"/>
              <a:t>How will they use your product?</a:t>
            </a:r>
          </a:p>
          <a:p>
            <a:pPr>
              <a:lnSpc>
                <a:spcPts val="4000"/>
              </a:lnSpc>
            </a:pPr>
            <a:r>
              <a:rPr lang="en-US" sz="2800" dirty="0" smtClean="0"/>
              <a:t>How will they determine the value gained?</a:t>
            </a:r>
          </a:p>
          <a:p>
            <a:pPr>
              <a:lnSpc>
                <a:spcPts val="4000"/>
              </a:lnSpc>
            </a:pPr>
            <a:r>
              <a:rPr lang="en-US" sz="2800" dirty="0" smtClean="0"/>
              <a:t>How will they pay?</a:t>
            </a:r>
          </a:p>
          <a:p>
            <a:pPr>
              <a:lnSpc>
                <a:spcPts val="4000"/>
              </a:lnSpc>
            </a:pPr>
            <a:r>
              <a:rPr lang="en-US" sz="2800" dirty="0" smtClean="0"/>
              <a:t>How will they receive support?</a:t>
            </a:r>
          </a:p>
          <a:p>
            <a:pPr>
              <a:lnSpc>
                <a:spcPts val="4000"/>
              </a:lnSpc>
            </a:pPr>
            <a:r>
              <a:rPr lang="en-US" sz="2800" dirty="0" smtClean="0"/>
              <a:t>How will they buy more or spread the word?</a:t>
            </a:r>
            <a:endParaRPr lang="en-US" sz="2800" dirty="0"/>
          </a:p>
        </p:txBody>
      </p:sp>
    </p:spTree>
    <p:extLst>
      <p:ext uri="{BB962C8B-B14F-4D97-AF65-F5344CB8AC3E}">
        <p14:creationId xmlns:p14="http://schemas.microsoft.com/office/powerpoint/2010/main" val="1094759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28</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smtClean="0">
                <a:solidFill>
                  <a:prstClr val="black"/>
                </a:solidFill>
              </a:rPr>
              <a:t>Class 7 – Quantify the Value Proposition</a:t>
            </a:r>
            <a:endParaRPr lang="en-US" sz="3200" dirty="0">
              <a:solidFill>
                <a:prstClr val="white"/>
              </a:solidFill>
            </a:endParaRPr>
          </a:p>
        </p:txBody>
      </p:sp>
      <p:sp>
        <p:nvSpPr>
          <p:cNvPr id="6" name="TextBox 5"/>
          <p:cNvSpPr txBox="1"/>
          <p:nvPr/>
        </p:nvSpPr>
        <p:spPr>
          <a:xfrm>
            <a:off x="304800" y="990599"/>
            <a:ext cx="8483168" cy="5755422"/>
          </a:xfrm>
          <a:prstGeom prst="rect">
            <a:avLst/>
          </a:prstGeom>
          <a:noFill/>
        </p:spPr>
        <p:txBody>
          <a:bodyPr wrap="square" rtlCol="0">
            <a:spAutoFit/>
          </a:bodyPr>
          <a:lstStyle/>
          <a:p>
            <a:pPr algn="ctr"/>
            <a:r>
              <a:rPr lang="en-US" sz="4000" b="1" i="1" dirty="0" smtClean="0"/>
              <a:t>Aligning </a:t>
            </a:r>
            <a:r>
              <a:rPr lang="en-US" sz="4000" b="1" i="1" dirty="0"/>
              <a:t>y</a:t>
            </a:r>
            <a:r>
              <a:rPr lang="en-US" sz="4000" b="1" i="1" dirty="0" smtClean="0"/>
              <a:t>our value proposition with your persona’s priorities</a:t>
            </a:r>
          </a:p>
          <a:p>
            <a:endParaRPr lang="en-US" sz="3200" dirty="0"/>
          </a:p>
          <a:p>
            <a:r>
              <a:rPr lang="en-US" sz="3200" dirty="0" smtClean="0"/>
              <a:t>Don’t talk about saving money if the customer’s goal is speed of service.  </a:t>
            </a:r>
          </a:p>
          <a:p>
            <a:endParaRPr lang="en-US" sz="3200" dirty="0"/>
          </a:p>
          <a:p>
            <a:r>
              <a:rPr lang="en-US" sz="3200" dirty="0" smtClean="0"/>
              <a:t>You may not be able to put a dollar amount on it but get some idea if the value is great enough to justify the cost.</a:t>
            </a:r>
          </a:p>
          <a:p>
            <a:endParaRPr lang="en-US" sz="3200" dirty="0" smtClean="0"/>
          </a:p>
          <a:p>
            <a:endParaRPr lang="en-US" sz="3200" dirty="0" smtClean="0"/>
          </a:p>
        </p:txBody>
      </p:sp>
    </p:spTree>
    <p:extLst>
      <p:ext uri="{BB962C8B-B14F-4D97-AF65-F5344CB8AC3E}">
        <p14:creationId xmlns:p14="http://schemas.microsoft.com/office/powerpoint/2010/main" val="118085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29</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sz="3200" b="1" i="1" dirty="0" smtClean="0">
                <a:solidFill>
                  <a:prstClr val="black"/>
                </a:solidFill>
              </a:rPr>
              <a:t>Class 7 – Define Your Core</a:t>
            </a:r>
            <a:endParaRPr lang="en-US" sz="3200" dirty="0">
              <a:solidFill>
                <a:prstClr val="white"/>
              </a:solidFill>
            </a:endParaRPr>
          </a:p>
        </p:txBody>
      </p:sp>
      <p:sp>
        <p:nvSpPr>
          <p:cNvPr id="6" name="TextBox 5"/>
          <p:cNvSpPr txBox="1"/>
          <p:nvPr/>
        </p:nvSpPr>
        <p:spPr>
          <a:xfrm>
            <a:off x="762000" y="990599"/>
            <a:ext cx="7696200" cy="4862870"/>
          </a:xfrm>
          <a:prstGeom prst="rect">
            <a:avLst/>
          </a:prstGeom>
          <a:noFill/>
        </p:spPr>
        <p:txBody>
          <a:bodyPr wrap="square" rtlCol="0">
            <a:spAutoFit/>
          </a:bodyPr>
          <a:lstStyle/>
          <a:p>
            <a:r>
              <a:rPr lang="en-US" sz="2400" dirty="0" smtClean="0"/>
              <a:t>What can your business provide customers that other businesses can not do nearly as well?</a:t>
            </a:r>
          </a:p>
          <a:p>
            <a:endParaRPr lang="en-US" sz="2400" dirty="0"/>
          </a:p>
          <a:p>
            <a:pPr marL="457175" lvl="1" fontAlgn="base">
              <a:spcBef>
                <a:spcPct val="0"/>
              </a:spcBef>
              <a:spcAft>
                <a:spcPct val="0"/>
              </a:spcAft>
              <a:buSzPct val="90000"/>
            </a:pPr>
            <a:r>
              <a:rPr lang="en-US" sz="2400" dirty="0">
                <a:solidFill>
                  <a:srgbClr val="000000"/>
                </a:solidFill>
                <a:latin typeface="Arial" pitchFamily="-123" charset="0"/>
                <a:ea typeface="ＭＳ Ｐゴシック" pitchFamily="-123" charset="-128"/>
              </a:rPr>
              <a:t>Your business will only succeed if you can offer the customers in your market something more, better, and/or different from what the competition is doing.</a:t>
            </a:r>
            <a:br>
              <a:rPr lang="en-US" sz="2400" dirty="0">
                <a:solidFill>
                  <a:srgbClr val="000000"/>
                </a:solidFill>
                <a:latin typeface="Arial" pitchFamily="-123" charset="0"/>
                <a:ea typeface="ＭＳ Ｐゴシック" pitchFamily="-123" charset="-128"/>
              </a:rPr>
            </a:br>
            <a:endParaRPr lang="en-US" sz="2400" dirty="0">
              <a:solidFill>
                <a:srgbClr val="000000"/>
              </a:solidFill>
              <a:latin typeface="Arial" pitchFamily="-123" charset="0"/>
              <a:ea typeface="ＭＳ Ｐゴシック" pitchFamily="-123" charset="-128"/>
            </a:endParaRPr>
          </a:p>
          <a:p>
            <a:pPr marL="457175" lvl="1" fontAlgn="base">
              <a:spcBef>
                <a:spcPct val="0"/>
              </a:spcBef>
              <a:spcAft>
                <a:spcPct val="0"/>
              </a:spcAft>
              <a:buSzPct val="90000"/>
            </a:pPr>
            <a:r>
              <a:rPr lang="en-US" sz="2400" dirty="0">
                <a:solidFill>
                  <a:srgbClr val="000000"/>
                </a:solidFill>
                <a:latin typeface="Arial" pitchFamily="-123" charset="0"/>
                <a:ea typeface="ＭＳ Ｐゴシック" pitchFamily="-123" charset="-128"/>
              </a:rPr>
              <a:t>A unique and valuable position used to create sustainable competitive advantage</a:t>
            </a:r>
          </a:p>
          <a:p>
            <a:pPr marL="457175" lvl="1" fontAlgn="base">
              <a:spcBef>
                <a:spcPct val="0"/>
              </a:spcBef>
              <a:spcAft>
                <a:spcPct val="0"/>
              </a:spcAft>
              <a:buSzPct val="90000"/>
            </a:pPr>
            <a:endParaRPr lang="en-US" sz="2400" dirty="0">
              <a:solidFill>
                <a:srgbClr val="000000"/>
              </a:solidFill>
              <a:latin typeface="Arial" pitchFamily="-123" charset="0"/>
              <a:ea typeface="ＭＳ Ｐゴシック" pitchFamily="-123" charset="-128"/>
            </a:endParaRPr>
          </a:p>
          <a:p>
            <a:pPr marL="457175" lvl="1" fontAlgn="base">
              <a:spcBef>
                <a:spcPct val="0"/>
              </a:spcBef>
              <a:spcAft>
                <a:spcPct val="0"/>
              </a:spcAft>
              <a:buSzPct val="90000"/>
            </a:pPr>
            <a:r>
              <a:rPr lang="en-US" sz="2400" dirty="0">
                <a:solidFill>
                  <a:srgbClr val="000000"/>
                </a:solidFill>
                <a:latin typeface="Arial" pitchFamily="-123" charset="0"/>
                <a:ea typeface="ＭＳ Ｐゴシック" pitchFamily="-123" charset="-128"/>
              </a:rPr>
              <a:t>Strategy vs Tactics</a:t>
            </a:r>
          </a:p>
          <a:p>
            <a:pPr marL="742925" lvl="1" indent="-285750" fontAlgn="base">
              <a:spcBef>
                <a:spcPct val="0"/>
              </a:spcBef>
              <a:spcAft>
                <a:spcPct val="0"/>
              </a:spcAft>
              <a:buFont typeface="Wingdings" panose="05000000000000000000" pitchFamily="2" charset="2"/>
              <a:buChar char="q"/>
            </a:pPr>
            <a:endParaRPr lang="en-US" sz="1400" dirty="0">
              <a:solidFill>
                <a:srgbClr val="000000"/>
              </a:solidFill>
              <a:latin typeface="Arial" pitchFamily="-123" charset="0"/>
              <a:ea typeface="ＭＳ Ｐゴシック" pitchFamily="-123" charset="-128"/>
            </a:endParaRPr>
          </a:p>
          <a:p>
            <a:endParaRPr lang="en-US" sz="3200" dirty="0" smtClean="0"/>
          </a:p>
        </p:txBody>
      </p:sp>
      <p:pic>
        <p:nvPicPr>
          <p:cNvPr id="13314" name="Picture 2" descr="C:\Users\Eisenstat\AppData\Local\Microsoft\Windows\Temporary Internet Files\Content.IE5\FW6WS6U4\IFWIS_Core[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6829" y="4038600"/>
            <a:ext cx="2438400" cy="2105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44915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1 – </a:t>
            </a:r>
            <a:r>
              <a:rPr lang="en-US" dirty="0"/>
              <a:t>T</a:t>
            </a:r>
            <a:r>
              <a:rPr lang="en-US" dirty="0" smtClean="0"/>
              <a:t>he Business Plan</a:t>
            </a:r>
            <a:endParaRPr lang="en-US" dirty="0"/>
          </a:p>
        </p:txBody>
      </p:sp>
      <p:sp>
        <p:nvSpPr>
          <p:cNvPr id="3" name="Content Placeholder 2"/>
          <p:cNvSpPr>
            <a:spLocks noGrp="1"/>
          </p:cNvSpPr>
          <p:nvPr>
            <p:ph idx="1"/>
          </p:nvPr>
        </p:nvSpPr>
        <p:spPr>
          <a:xfrm>
            <a:off x="457200" y="914400"/>
            <a:ext cx="8229600" cy="5334000"/>
          </a:xfrm>
        </p:spPr>
        <p:txBody>
          <a:bodyPr>
            <a:normAutofit fontScale="92500" lnSpcReduction="20000"/>
          </a:bodyPr>
          <a:lstStyle/>
          <a:p>
            <a:pPr marL="0" lvl="0" indent="0" fontAlgn="base">
              <a:spcBef>
                <a:spcPct val="0"/>
              </a:spcBef>
              <a:spcAft>
                <a:spcPct val="0"/>
              </a:spcAft>
              <a:buNone/>
            </a:pPr>
            <a:r>
              <a:rPr lang="en-US" b="1" i="1" dirty="0">
                <a:solidFill>
                  <a:prstClr val="black"/>
                </a:solidFill>
                <a:ea typeface="+mj-ea"/>
                <a:cs typeface="+mj-cs"/>
              </a:rPr>
              <a:t>What is a Business Plan</a:t>
            </a:r>
            <a:r>
              <a:rPr lang="en-US" b="1" i="1" dirty="0" smtClean="0">
                <a:solidFill>
                  <a:prstClr val="black"/>
                </a:solidFill>
                <a:ea typeface="+mj-ea"/>
                <a:cs typeface="+mj-cs"/>
              </a:rPr>
              <a:t>?</a:t>
            </a:r>
            <a:br>
              <a:rPr lang="en-US" b="1" i="1" dirty="0" smtClean="0">
                <a:solidFill>
                  <a:prstClr val="black"/>
                </a:solidFill>
                <a:ea typeface="+mj-ea"/>
                <a:cs typeface="+mj-cs"/>
              </a:rPr>
            </a:br>
            <a:r>
              <a:rPr lang="en-US" sz="2500" b="1" dirty="0" smtClean="0">
                <a:solidFill>
                  <a:srgbClr val="D1282E"/>
                </a:solidFill>
                <a:latin typeface="Cambria"/>
                <a:ea typeface="ＭＳ Ｐゴシック" pitchFamily="-123" charset="-128"/>
              </a:rPr>
              <a:t>Document </a:t>
            </a:r>
            <a:r>
              <a:rPr lang="en-US" sz="2500" b="1" dirty="0">
                <a:solidFill>
                  <a:srgbClr val="D1282E"/>
                </a:solidFill>
                <a:latin typeface="Cambria"/>
                <a:ea typeface="ＭＳ Ｐゴシック" pitchFamily="-123" charset="-128"/>
              </a:rPr>
              <a:t>that thoroughly explains a business idea and how it will be carried out</a:t>
            </a:r>
          </a:p>
          <a:p>
            <a:pPr marL="0" lvl="0" indent="0" fontAlgn="base">
              <a:spcBef>
                <a:spcPct val="0"/>
              </a:spcBef>
              <a:spcAft>
                <a:spcPct val="0"/>
              </a:spcAft>
              <a:buNone/>
            </a:pPr>
            <a:endParaRPr lang="en-US" sz="2500" dirty="0">
              <a:solidFill>
                <a:srgbClr val="000000"/>
              </a:solidFill>
              <a:latin typeface="Cambria"/>
              <a:ea typeface="ＭＳ Ｐゴシック" pitchFamily="-123" charset="-128"/>
            </a:endParaRP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Story of what the business is &amp; will be</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All costs &amp; a marketing plan</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Description of financing</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Estimation of </a:t>
            </a:r>
            <a:r>
              <a:rPr lang="en-US" sz="2500" dirty="0" smtClean="0">
                <a:solidFill>
                  <a:srgbClr val="000000"/>
                </a:solidFill>
                <a:latin typeface="Cambria"/>
                <a:ea typeface="ＭＳ Ｐゴシック" pitchFamily="-123" charset="-128"/>
              </a:rPr>
              <a:t>earnings</a:t>
            </a:r>
          </a:p>
          <a:p>
            <a:pPr marL="800075" lvl="1" indent="-342900" fontAlgn="base">
              <a:spcBef>
                <a:spcPct val="0"/>
              </a:spcBef>
              <a:spcAft>
                <a:spcPct val="0"/>
              </a:spcAft>
              <a:buFont typeface="Wingdings" panose="05000000000000000000" pitchFamily="2" charset="2"/>
              <a:buChar char="§"/>
            </a:pPr>
            <a:r>
              <a:rPr lang="en-US" sz="2500" dirty="0" smtClean="0">
                <a:solidFill>
                  <a:srgbClr val="000000"/>
                </a:solidFill>
                <a:latin typeface="Cambria"/>
                <a:ea typeface="ＭＳ Ｐゴシック" pitchFamily="-123" charset="-128"/>
              </a:rPr>
              <a:t>Roadmap of your business to help evaluate your progress and success</a:t>
            </a:r>
          </a:p>
          <a:p>
            <a:pPr marL="800075" lvl="1" indent="-342900" fontAlgn="base">
              <a:spcBef>
                <a:spcPct val="0"/>
              </a:spcBef>
              <a:spcAft>
                <a:spcPct val="0"/>
              </a:spcAft>
              <a:buFont typeface="Wingdings" panose="05000000000000000000" pitchFamily="2" charset="2"/>
              <a:buChar char="§"/>
            </a:pPr>
            <a:r>
              <a:rPr lang="en-US" sz="2500" dirty="0" smtClean="0">
                <a:solidFill>
                  <a:srgbClr val="000000"/>
                </a:solidFill>
                <a:latin typeface="Cambria"/>
                <a:ea typeface="ＭＳ Ｐゴシック" pitchFamily="-123" charset="-128"/>
              </a:rPr>
              <a:t>Builds trust that you have thought through your business</a:t>
            </a:r>
            <a:br>
              <a:rPr lang="en-US" sz="2500" dirty="0" smtClean="0">
                <a:solidFill>
                  <a:srgbClr val="000000"/>
                </a:solidFill>
                <a:latin typeface="Cambria"/>
                <a:ea typeface="ＭＳ Ｐゴシック" pitchFamily="-123" charset="-128"/>
              </a:rPr>
            </a:br>
            <a:endParaRPr lang="en-US" sz="2500" dirty="0">
              <a:solidFill>
                <a:srgbClr val="000000"/>
              </a:solidFill>
              <a:latin typeface="Cambria"/>
              <a:ea typeface="ＭＳ Ｐゴシック" pitchFamily="-123" charset="-128"/>
            </a:endParaRPr>
          </a:p>
          <a:p>
            <a:pPr marL="57125" indent="0" fontAlgn="base">
              <a:spcBef>
                <a:spcPct val="0"/>
              </a:spcBef>
              <a:spcAft>
                <a:spcPct val="0"/>
              </a:spcAft>
              <a:buNone/>
            </a:pPr>
            <a:r>
              <a:rPr lang="en-US" b="1" i="1" dirty="0">
                <a:solidFill>
                  <a:prstClr val="black"/>
                </a:solidFill>
                <a:ea typeface="+mj-ea"/>
                <a:cs typeface="+mj-cs"/>
              </a:rPr>
              <a:t>Why Do You Need a Business Plan?</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Saves time &amp; money</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Key to raising capital</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Serves as an operations guide</a:t>
            </a:r>
          </a:p>
          <a:p>
            <a:pPr marL="800075" lvl="1" indent="-342900" fontAlgn="base">
              <a:spcBef>
                <a:spcPct val="0"/>
              </a:spcBef>
              <a:spcAft>
                <a:spcPct val="0"/>
              </a:spcAft>
              <a:buFont typeface="Wingdings" panose="05000000000000000000" pitchFamily="2" charset="2"/>
              <a:buChar char="§"/>
            </a:pPr>
            <a:r>
              <a:rPr lang="en-US" sz="2500" dirty="0">
                <a:solidFill>
                  <a:srgbClr val="000000"/>
                </a:solidFill>
                <a:latin typeface="Cambria"/>
                <a:ea typeface="ＭＳ Ｐゴシック" pitchFamily="-123" charset="-128"/>
              </a:rPr>
              <a:t>Keeps you focused</a:t>
            </a:r>
          </a:p>
          <a:p>
            <a:endParaRPr lang="en-US" dirty="0"/>
          </a:p>
        </p:txBody>
      </p:sp>
    </p:spTree>
    <p:extLst>
      <p:ext uri="{BB962C8B-B14F-4D97-AF65-F5344CB8AC3E}">
        <p14:creationId xmlns:p14="http://schemas.microsoft.com/office/powerpoint/2010/main" val="6647020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30</a:t>
            </a:fld>
            <a:endParaRPr lang="en-US" dirty="0">
              <a:solidFill>
                <a:prstClr val="black">
                  <a:tint val="75000"/>
                </a:prstClr>
              </a:solidFill>
            </a:endParaRPr>
          </a:p>
        </p:txBody>
      </p:sp>
      <p:sp>
        <p:nvSpPr>
          <p:cNvPr id="10" name="TextBox 9"/>
          <p:cNvSpPr txBox="1"/>
          <p:nvPr/>
        </p:nvSpPr>
        <p:spPr>
          <a:xfrm>
            <a:off x="101169" y="145915"/>
            <a:ext cx="8686800" cy="461665"/>
          </a:xfrm>
          <a:prstGeom prst="rect">
            <a:avLst/>
          </a:prstGeom>
          <a:noFill/>
        </p:spPr>
        <p:txBody>
          <a:bodyPr wrap="square" rtlCol="0">
            <a:spAutoFit/>
          </a:bodyPr>
          <a:lstStyle/>
          <a:p>
            <a:r>
              <a:rPr lang="en-US" sz="2400" b="1" i="1" dirty="0" smtClean="0">
                <a:solidFill>
                  <a:prstClr val="black"/>
                </a:solidFill>
              </a:rPr>
              <a:t>Step 11 – Chart Your Competitive Position, Strategy Canvas </a:t>
            </a: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0491" y="1777663"/>
            <a:ext cx="6468156" cy="4539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228600" y="762000"/>
            <a:ext cx="8126412" cy="1015663"/>
          </a:xfrm>
          <a:prstGeom prst="rect">
            <a:avLst/>
          </a:prstGeom>
        </p:spPr>
        <p:txBody>
          <a:bodyPr wrap="square">
            <a:spAutoFit/>
          </a:bodyPr>
          <a:lstStyle/>
          <a:p>
            <a:r>
              <a:rPr lang="en-US" sz="2000" dirty="0"/>
              <a:t>Strategy canvas is a visual tool used to create and communicate strategies</a:t>
            </a:r>
          </a:p>
          <a:p>
            <a:pPr lvl="1"/>
            <a:r>
              <a:rPr lang="en-US" sz="2000" dirty="0"/>
              <a:t>Identifies the strategic profile of the industry by clearly depicting factors of competition</a:t>
            </a:r>
          </a:p>
        </p:txBody>
      </p:sp>
    </p:spTree>
    <p:extLst>
      <p:ext uri="{BB962C8B-B14F-4D97-AF65-F5344CB8AC3E}">
        <p14:creationId xmlns:p14="http://schemas.microsoft.com/office/powerpoint/2010/main" val="265244289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31</a:t>
            </a:fld>
            <a:endParaRPr lang="en-US" dirty="0">
              <a:solidFill>
                <a:prstClr val="black">
                  <a:tint val="75000"/>
                </a:prstClr>
              </a:solidFill>
            </a:endParaRPr>
          </a:p>
        </p:txBody>
      </p:sp>
      <p:sp>
        <p:nvSpPr>
          <p:cNvPr id="10" name="TextBox 9"/>
          <p:cNvSpPr txBox="1"/>
          <p:nvPr/>
        </p:nvSpPr>
        <p:spPr>
          <a:xfrm>
            <a:off x="101169" y="145915"/>
            <a:ext cx="8686800" cy="461665"/>
          </a:xfrm>
          <a:prstGeom prst="rect">
            <a:avLst/>
          </a:prstGeom>
          <a:noFill/>
        </p:spPr>
        <p:txBody>
          <a:bodyPr wrap="square" rtlCol="0">
            <a:spAutoFit/>
          </a:bodyPr>
          <a:lstStyle/>
          <a:p>
            <a:r>
              <a:rPr lang="en-US" sz="2400" b="1" i="1" dirty="0" smtClean="0">
                <a:solidFill>
                  <a:prstClr val="black"/>
                </a:solidFill>
              </a:rPr>
              <a:t>Class 7 – Determine the Customer’s Decision Making Unit (DMU) </a:t>
            </a:r>
            <a:endParaRPr lang="en-US" sz="2400" dirty="0">
              <a:solidFill>
                <a:prstClr val="white"/>
              </a:solidFill>
            </a:endParaRPr>
          </a:p>
        </p:txBody>
      </p:sp>
      <p:sp>
        <p:nvSpPr>
          <p:cNvPr id="6" name="TextBox 5"/>
          <p:cNvSpPr txBox="1"/>
          <p:nvPr/>
        </p:nvSpPr>
        <p:spPr>
          <a:xfrm>
            <a:off x="762000" y="990599"/>
            <a:ext cx="7696200" cy="2062103"/>
          </a:xfrm>
          <a:prstGeom prst="rect">
            <a:avLst/>
          </a:prstGeom>
          <a:noFill/>
        </p:spPr>
        <p:txBody>
          <a:bodyPr wrap="square" rtlCol="0">
            <a:spAutoFit/>
          </a:bodyPr>
          <a:lstStyle/>
          <a:p>
            <a:endParaRPr lang="en-US" sz="3200" dirty="0" smtClean="0"/>
          </a:p>
          <a:p>
            <a:endParaRPr lang="en-US" sz="3200" dirty="0"/>
          </a:p>
          <a:p>
            <a:endParaRPr lang="en-US" sz="3200" dirty="0" smtClean="0"/>
          </a:p>
          <a:p>
            <a:endParaRPr lang="en-US" sz="3200" dirty="0" smtClean="0"/>
          </a:p>
        </p:txBody>
      </p:sp>
      <p:pic>
        <p:nvPicPr>
          <p:cNvPr id="819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935" t="7759" r="8016" b="13228"/>
          <a:stretch/>
        </p:blipFill>
        <p:spPr bwMode="auto">
          <a:xfrm>
            <a:off x="762000" y="997856"/>
            <a:ext cx="6649170" cy="3516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41381" y="4026919"/>
            <a:ext cx="1783420" cy="580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4724400"/>
            <a:ext cx="2762250" cy="165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818811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Class 7 – Map the Process to Acquire a Paying Customer </a:t>
            </a:r>
            <a:endParaRPr lang="en-US" sz="2800" dirty="0">
              <a:solidFill>
                <a:prstClr val="white"/>
              </a:solidFill>
            </a:endParaRPr>
          </a:p>
        </p:txBody>
      </p:sp>
      <p:pic>
        <p:nvPicPr>
          <p:cNvPr id="19459"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29375" t="17407" r="938"/>
          <a:stretch/>
        </p:blipFill>
        <p:spPr bwMode="auto">
          <a:xfrm>
            <a:off x="990600" y="1092200"/>
            <a:ext cx="7620000"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43625" y="2971800"/>
            <a:ext cx="2466975" cy="184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ight Arrow 2"/>
          <p:cNvSpPr/>
          <p:nvPr/>
        </p:nvSpPr>
        <p:spPr>
          <a:xfrm rot="8251706">
            <a:off x="5180452" y="1722839"/>
            <a:ext cx="942975" cy="330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7185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Class 7 – Map the Process to Acquire a Paying Customer </a:t>
            </a:r>
            <a:endParaRPr lang="en-US" sz="2800" dirty="0">
              <a:solidFill>
                <a:prstClr val="white"/>
              </a:solidFill>
            </a:endParaRPr>
          </a:p>
        </p:txBody>
      </p:sp>
      <p:sp>
        <p:nvSpPr>
          <p:cNvPr id="2" name="TextBox 1"/>
          <p:cNvSpPr txBox="1"/>
          <p:nvPr/>
        </p:nvSpPr>
        <p:spPr>
          <a:xfrm>
            <a:off x="685800" y="1147168"/>
            <a:ext cx="7772400" cy="5693866"/>
          </a:xfrm>
          <a:prstGeom prst="rect">
            <a:avLst/>
          </a:prstGeom>
          <a:noFill/>
        </p:spPr>
        <p:txBody>
          <a:bodyPr wrap="square" rtlCol="0">
            <a:spAutoFit/>
          </a:bodyPr>
          <a:lstStyle/>
          <a:p>
            <a:r>
              <a:rPr lang="en-US" sz="2800" dirty="0" smtClean="0"/>
              <a:t>Understand the length of the sales process</a:t>
            </a:r>
          </a:p>
          <a:p>
            <a:endParaRPr lang="en-US" sz="2800" dirty="0"/>
          </a:p>
          <a:p>
            <a:r>
              <a:rPr lang="en-US" sz="2800" dirty="0" smtClean="0"/>
              <a:t>It always costs more than you expect to get a new customer</a:t>
            </a:r>
          </a:p>
          <a:p>
            <a:r>
              <a:rPr lang="en-US" sz="2800" dirty="0" smtClean="0"/>
              <a:t>Current customers are more profitable</a:t>
            </a:r>
          </a:p>
          <a:p>
            <a:endParaRPr lang="en-US" sz="2800" dirty="0"/>
          </a:p>
          <a:p>
            <a:r>
              <a:rPr lang="en-US" sz="2800" dirty="0" smtClean="0"/>
              <a:t>Identify hidden obstacles that will inhibit your ability to sell your product and get paid</a:t>
            </a:r>
          </a:p>
          <a:p>
            <a:endParaRPr lang="en-US" sz="2800" dirty="0"/>
          </a:p>
          <a:p>
            <a:r>
              <a:rPr lang="en-US" sz="2800" dirty="0" smtClean="0"/>
              <a:t>Be able to show your potential  lenders/investors that you understand the customer’s buying process</a:t>
            </a:r>
          </a:p>
          <a:p>
            <a:endParaRPr lang="en-US" sz="2800" dirty="0"/>
          </a:p>
          <a:p>
            <a:endParaRPr lang="en-US" sz="2800" dirty="0"/>
          </a:p>
        </p:txBody>
      </p:sp>
    </p:spTree>
    <p:extLst>
      <p:ext uri="{BB962C8B-B14F-4D97-AF65-F5344CB8AC3E}">
        <p14:creationId xmlns:p14="http://schemas.microsoft.com/office/powerpoint/2010/main" val="27872668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9 – Pivot</a:t>
            </a:r>
            <a:endParaRPr lang="en-US" dirty="0"/>
          </a:p>
        </p:txBody>
      </p:sp>
      <p:sp>
        <p:nvSpPr>
          <p:cNvPr id="3" name="Content Placeholder 2"/>
          <p:cNvSpPr>
            <a:spLocks noGrp="1"/>
          </p:cNvSpPr>
          <p:nvPr>
            <p:ph idx="1"/>
          </p:nvPr>
        </p:nvSpPr>
        <p:spPr>
          <a:xfrm>
            <a:off x="407193" y="1066800"/>
            <a:ext cx="8229600" cy="4525963"/>
          </a:xfrm>
        </p:spPr>
        <p:txBody>
          <a:bodyPr>
            <a:noAutofit/>
          </a:bodyPr>
          <a:lstStyle/>
          <a:p>
            <a:pPr marL="0" indent="0">
              <a:buNone/>
            </a:pPr>
            <a:r>
              <a:rPr lang="en-US" dirty="0" smtClean="0"/>
              <a:t>“When it cam time to pivot and abandon that original strategy, almost all of my work  - thousands of lines of code – was thrown out.  I felt betrayed”</a:t>
            </a:r>
          </a:p>
          <a:p>
            <a:pPr marL="0" indent="0">
              <a:buNone/>
            </a:pPr>
            <a:r>
              <a:rPr lang="en-US" b="1" i="1" dirty="0" smtClean="0">
                <a:solidFill>
                  <a:srgbClr val="FF0000"/>
                </a:solidFill>
              </a:rPr>
              <a:t>“Lean thinking is anything that provides value to the customer; anything else is a waste”</a:t>
            </a:r>
            <a:br>
              <a:rPr lang="en-US" b="1" i="1" dirty="0" smtClean="0">
                <a:solidFill>
                  <a:srgbClr val="FF0000"/>
                </a:solidFill>
              </a:rPr>
            </a:br>
            <a:endParaRPr lang="en-US" b="1" i="1" dirty="0" smtClean="0">
              <a:solidFill>
                <a:srgbClr val="FF0000"/>
              </a:solidFill>
            </a:endParaRPr>
          </a:p>
          <a:p>
            <a:pPr marL="0" lvl="0" indent="0">
              <a:buNone/>
            </a:pPr>
            <a:r>
              <a:rPr lang="en-US" b="1" i="1" dirty="0">
                <a:solidFill>
                  <a:srgbClr val="FF0000"/>
                </a:solidFill>
              </a:rPr>
              <a:t>Need to test and look at the metrics.</a:t>
            </a:r>
          </a:p>
          <a:p>
            <a:pPr marL="0" lvl="0" indent="0">
              <a:buNone/>
            </a:pPr>
            <a:r>
              <a:rPr lang="en-US" b="1" i="1" dirty="0">
                <a:solidFill>
                  <a:srgbClr val="FF0000"/>
                </a:solidFill>
              </a:rPr>
              <a:t>Measure to learn what really moves the bar.</a:t>
            </a:r>
          </a:p>
          <a:p>
            <a:pPr marL="0" indent="0">
              <a:buNone/>
            </a:pPr>
            <a:endParaRPr lang="en-US" sz="3600" b="1" i="1" dirty="0" smtClean="0">
              <a:solidFill>
                <a:srgbClr val="FF0000"/>
              </a:solidFill>
            </a:endParaRPr>
          </a:p>
          <a:p>
            <a:pPr marL="0" indent="0">
              <a:buNone/>
            </a:pPr>
            <a:endParaRPr lang="en-US" sz="3600" b="1" i="1" dirty="0" smtClean="0">
              <a:solidFill>
                <a:srgbClr val="FF0000"/>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05800" y="5334000"/>
            <a:ext cx="661987" cy="997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283335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7620000" cy="1143000"/>
          </a:xfrm>
        </p:spPr>
        <p:txBody>
          <a:bodyPr/>
          <a:lstStyle/>
          <a:p>
            <a:r>
              <a:rPr lang="en-US" sz="4000" dirty="0" smtClean="0">
                <a:latin typeface="Arial" pitchFamily="-123" charset="0"/>
                <a:ea typeface="ＭＳ Ｐゴシック" pitchFamily="-123" charset="-128"/>
                <a:cs typeface="ＭＳ Ｐゴシック" pitchFamily="-123" charset="-128"/>
              </a:rPr>
              <a:t>Class 11 - Pricing</a:t>
            </a:r>
            <a:endParaRPr lang="en-US" sz="40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368300" y="762000"/>
            <a:ext cx="8458199" cy="4800600"/>
          </a:xfrm>
        </p:spPr>
        <p:txBody>
          <a:bodyPr>
            <a:noAutofit/>
          </a:bodyPr>
          <a:lstStyle/>
          <a:p>
            <a:r>
              <a:rPr lang="en-US" sz="2800" dirty="0" smtClean="0"/>
              <a:t>Small differences can lead to a big change in your bottom line</a:t>
            </a:r>
          </a:p>
          <a:p>
            <a:r>
              <a:rPr lang="en-US" sz="2800" dirty="0" smtClean="0"/>
              <a:t>Need to charge what customers are willing to pay guard against undercharging – tempting to assume that all customers are price sensitive</a:t>
            </a:r>
          </a:p>
          <a:p>
            <a:r>
              <a:rPr lang="en-US" sz="2800" dirty="0" smtClean="0"/>
              <a:t>Pricing reflects your brand</a:t>
            </a:r>
          </a:p>
          <a:p>
            <a:r>
              <a:rPr lang="en-US" sz="2800" dirty="0" smtClean="0"/>
              <a:t>Transparent – clear communication to the customer</a:t>
            </a:r>
          </a:p>
          <a:p>
            <a:r>
              <a:rPr lang="en-US" sz="2800" dirty="0" smtClean="0"/>
              <a:t>Price for the characteristics of your market</a:t>
            </a:r>
          </a:p>
          <a:p>
            <a:r>
              <a:rPr lang="en-US" sz="2800" dirty="0" smtClean="0"/>
              <a:t>“art rather than a science” – always benchmark and review stats </a:t>
            </a:r>
          </a:p>
          <a:p>
            <a:endParaRPr lang="en-US" sz="28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9013" y="5105400"/>
            <a:ext cx="2347737" cy="128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8282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Class 11 - Pricing </a:t>
            </a:r>
            <a:r>
              <a:rPr lang="en-US" dirty="0"/>
              <a:t>doesn’t always drive purchases</a:t>
            </a:r>
          </a:p>
        </p:txBody>
      </p:sp>
      <p:sp>
        <p:nvSpPr>
          <p:cNvPr id="3" name="Content Placeholder 2"/>
          <p:cNvSpPr>
            <a:spLocks noGrp="1"/>
          </p:cNvSpPr>
          <p:nvPr>
            <p:ph idx="1"/>
          </p:nvPr>
        </p:nvSpPr>
        <p:spPr>
          <a:xfrm>
            <a:off x="341086" y="1775241"/>
            <a:ext cx="8686800" cy="4525963"/>
          </a:xfrm>
        </p:spPr>
        <p:txBody>
          <a:bodyPr>
            <a:normAutofit/>
          </a:bodyPr>
          <a:lstStyle/>
          <a:p>
            <a:pPr marL="0" indent="0">
              <a:buNone/>
            </a:pPr>
            <a:r>
              <a:rPr lang="en-US" sz="2800" dirty="0" smtClean="0"/>
              <a:t>Analysis done by Experian using the </a:t>
            </a:r>
            <a:r>
              <a:rPr lang="en-US" sz="2800" dirty="0"/>
              <a:t>Spring 2013 Simmons National Consumer Study, a comprehensive survey of 24,374 U.S. adults that measures consumer lifestyles, attitudes, brand preferences, media use and more. </a:t>
            </a:r>
            <a:endParaRPr lang="en-US" sz="2800" dirty="0" smtClean="0">
              <a:hlinkClick r:id="rId3"/>
            </a:endParaRPr>
          </a:p>
          <a:p>
            <a:pPr marL="0" indent="0">
              <a:buNone/>
            </a:pPr>
            <a:r>
              <a:rPr lang="en-US" sz="1600" dirty="0" smtClean="0">
                <a:hlinkClick r:id="rId3"/>
              </a:rPr>
              <a:t>http</a:t>
            </a:r>
            <a:r>
              <a:rPr lang="en-US" sz="1600" dirty="0">
                <a:hlinkClick r:id="rId3"/>
              </a:rPr>
              <a:t>://</a:t>
            </a:r>
            <a:r>
              <a:rPr lang="en-US" sz="1600" dirty="0" smtClean="0">
                <a:hlinkClick r:id="rId3"/>
              </a:rPr>
              <a:t>www.experian.com/assets/marketing-services/white-papers/deal-seekers-2013.pdf</a:t>
            </a:r>
            <a:endParaRPr lang="en-US" sz="1600" dirty="0" smtClean="0"/>
          </a:p>
          <a:p>
            <a:pPr marL="0" indent="0">
              <a:buNone/>
            </a:pPr>
            <a:r>
              <a:rPr lang="en-US" sz="1600" dirty="0" smtClean="0">
                <a:hlinkClick r:id="rId4"/>
              </a:rPr>
              <a:t>http</a:t>
            </a:r>
            <a:r>
              <a:rPr lang="en-US" sz="1600" dirty="0">
                <a:hlinkClick r:id="rId4"/>
              </a:rPr>
              <a:t>://www.medialifemagazine.com/fact-pricing-doesnt-always-drive-purchases</a:t>
            </a:r>
            <a:r>
              <a:rPr lang="en-US" sz="1600" dirty="0" smtClean="0">
                <a:hlinkClick r:id="rId4"/>
              </a:rPr>
              <a:t>/</a:t>
            </a:r>
            <a:endParaRPr lang="en-US" sz="1600" dirty="0" smtClean="0"/>
          </a:p>
          <a:p>
            <a:pPr marL="0" indent="0">
              <a:buNone/>
            </a:pPr>
            <a:endParaRPr lang="en-US" dirty="0"/>
          </a:p>
          <a:p>
            <a:endParaRPr lang="en-US" dirty="0"/>
          </a:p>
        </p:txBody>
      </p:sp>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1086" y="762000"/>
            <a:ext cx="2438400" cy="9271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C:\Users\Eisenstat\AppData\Local\Microsoft\Windows\Temporary Internet Files\Content.IE5\76IQEIKE\5437288053_624c075aa3_z[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00800" y="828632"/>
            <a:ext cx="1462314" cy="97563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366486" y="4419535"/>
            <a:ext cx="5867400" cy="1938992"/>
          </a:xfrm>
          <a:prstGeom prst="rect">
            <a:avLst/>
          </a:prstGeom>
          <a:noFill/>
        </p:spPr>
        <p:txBody>
          <a:bodyPr wrap="square" rtlCol="0">
            <a:spAutoFit/>
          </a:bodyPr>
          <a:lstStyle/>
          <a:p>
            <a:r>
              <a:rPr lang="en-US" sz="2400" dirty="0" smtClean="0"/>
              <a:t>Over half of those surveyed are not driven by price.</a:t>
            </a:r>
          </a:p>
          <a:p>
            <a:r>
              <a:rPr lang="en-US" sz="2400" dirty="0" smtClean="0"/>
              <a:t>Why offer them discounted </a:t>
            </a:r>
            <a:r>
              <a:rPr lang="en-US" sz="2400" dirty="0"/>
              <a:t>pricing? </a:t>
            </a:r>
            <a:r>
              <a:rPr lang="en-US" sz="2400" dirty="0" smtClean="0"/>
              <a:t>Price </a:t>
            </a:r>
            <a:r>
              <a:rPr lang="en-US" sz="2400" dirty="0"/>
              <a:t>breaks don’t motivate people nearly as much as advertisers seem to think they </a:t>
            </a:r>
            <a:r>
              <a:rPr lang="en-US" sz="2400" dirty="0" smtClean="0"/>
              <a:t>do</a:t>
            </a:r>
            <a:endParaRPr lang="en-US" sz="2400" dirty="0"/>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05600" y="4686160"/>
            <a:ext cx="1905000" cy="1266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519847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ormAutofit/>
          </a:bodyPr>
          <a:lstStyle/>
          <a:p>
            <a:pPr marL="609600" lvl="0" indent="-609600" fontAlgn="base">
              <a:lnSpc>
                <a:spcPct val="90000"/>
              </a:lnSpc>
              <a:spcBef>
                <a:spcPts val="1200"/>
              </a:spcBef>
              <a:spcAft>
                <a:spcPct val="0"/>
              </a:spcAft>
              <a:defRPr/>
            </a:pPr>
            <a:r>
              <a:rPr lang="en-US" sz="3200" b="1" spc="0" dirty="0" smtClean="0">
                <a:latin typeface="Arial" pitchFamily="34" charset="0"/>
                <a:ea typeface="ＭＳ Ｐゴシック" pitchFamily="84" charset="-128"/>
                <a:cs typeface="Arial" pitchFamily="34" charset="0"/>
              </a:rPr>
              <a:t>Class 11 - Pricing Strategies</a:t>
            </a:r>
            <a:endParaRPr lang="en-US" sz="32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685800" y="1066800"/>
            <a:ext cx="7772400" cy="4800600"/>
          </a:xfrm>
        </p:spPr>
        <p:txBody>
          <a:bodyPr>
            <a:noAutofit/>
          </a:bodyPr>
          <a:lstStyle/>
          <a:p>
            <a:pPr marL="114300" indent="0">
              <a:buNone/>
            </a:pPr>
            <a:r>
              <a:rPr lang="en-US" sz="2800" b="1" dirty="0">
                <a:latin typeface="Arial" pitchFamily="34" charset="0"/>
                <a:ea typeface="ＭＳ Ｐゴシック" pitchFamily="84" charset="-128"/>
                <a:cs typeface="Arial" pitchFamily="34" charset="0"/>
              </a:rPr>
              <a:t>Cost-Plus or </a:t>
            </a:r>
            <a:r>
              <a:rPr lang="en-US" sz="2800" b="1" dirty="0" smtClean="0">
                <a:latin typeface="Arial" pitchFamily="34" charset="0"/>
                <a:ea typeface="ＭＳ Ｐゴシック" pitchFamily="84" charset="-128"/>
                <a:cs typeface="Arial" pitchFamily="34" charset="0"/>
              </a:rPr>
              <a:t>Mark-up</a:t>
            </a:r>
          </a:p>
          <a:p>
            <a:pPr marL="114300" indent="0">
              <a:buNone/>
            </a:pPr>
            <a:r>
              <a:rPr lang="en-US" sz="2800" dirty="0"/>
              <a:t>A commonly used and easiest to calculate strategy </a:t>
            </a:r>
          </a:p>
          <a:p>
            <a:pPr marL="114300" indent="0" algn="ctr">
              <a:buNone/>
            </a:pPr>
            <a:r>
              <a:rPr lang="en-US" sz="2800" dirty="0" smtClean="0">
                <a:solidFill>
                  <a:srgbClr val="FF0000"/>
                </a:solidFill>
              </a:rPr>
              <a:t>Price </a:t>
            </a:r>
            <a:r>
              <a:rPr lang="en-US" sz="2800" dirty="0">
                <a:solidFill>
                  <a:srgbClr val="FF0000"/>
                </a:solidFill>
              </a:rPr>
              <a:t>= Cost plus Profit Margin  </a:t>
            </a:r>
          </a:p>
          <a:p>
            <a:pPr marL="114300" indent="0">
              <a:buNone/>
            </a:pPr>
            <a:r>
              <a:rPr lang="en-US" sz="2800" i="1" u="sng" dirty="0" smtClean="0"/>
              <a:t>Disadvantages</a:t>
            </a:r>
          </a:p>
          <a:p>
            <a:pPr marL="457200"/>
            <a:r>
              <a:rPr lang="en-US" sz="2800" dirty="0" smtClean="0"/>
              <a:t>Fails </a:t>
            </a:r>
            <a:r>
              <a:rPr lang="en-US" sz="2800" dirty="0"/>
              <a:t>to take marketing vision and market conditions into </a:t>
            </a:r>
            <a:r>
              <a:rPr lang="en-US" sz="2800" dirty="0" smtClean="0"/>
              <a:t>consideration</a:t>
            </a:r>
            <a:endParaRPr lang="en-US" sz="2800" dirty="0"/>
          </a:p>
          <a:p>
            <a:pPr marL="457200"/>
            <a:r>
              <a:rPr lang="en-US" sz="2800" dirty="0" smtClean="0"/>
              <a:t>Leaves money on the table</a:t>
            </a:r>
            <a:endParaRPr lang="en-US" sz="2800" dirty="0"/>
          </a:p>
          <a:p>
            <a:pPr marL="457200"/>
            <a:r>
              <a:rPr lang="en-US" sz="2800" dirty="0" smtClean="0"/>
              <a:t>Commodity Pricing – You don’t want to be there</a:t>
            </a:r>
            <a:endParaRPr lang="en-US" sz="2800" dirty="0"/>
          </a:p>
          <a:p>
            <a:pPr marL="457200"/>
            <a:r>
              <a:rPr lang="en-US" sz="2800" dirty="0" smtClean="0"/>
              <a:t>Has nothing to do with your value and the need to communicate that value.</a:t>
            </a:r>
          </a:p>
          <a:p>
            <a:pPr lvl="4"/>
            <a:endParaRPr lang="en-US" dirty="0"/>
          </a:p>
        </p:txBody>
      </p:sp>
    </p:spTree>
    <p:extLst>
      <p:ext uri="{BB962C8B-B14F-4D97-AF65-F5344CB8AC3E}">
        <p14:creationId xmlns:p14="http://schemas.microsoft.com/office/powerpoint/2010/main" val="18575065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296400" cy="1143000"/>
          </a:xfrm>
        </p:spPr>
        <p:txBody>
          <a:bodyPr>
            <a:normAutofit/>
          </a:bodyPr>
          <a:lstStyle/>
          <a:p>
            <a:pPr marL="609600" lvl="0" indent="-609600" fontAlgn="base">
              <a:lnSpc>
                <a:spcPct val="90000"/>
              </a:lnSpc>
              <a:spcBef>
                <a:spcPts val="1200"/>
              </a:spcBef>
              <a:spcAft>
                <a:spcPct val="0"/>
              </a:spcAft>
              <a:defRPr/>
            </a:pPr>
            <a:r>
              <a:rPr lang="en-US" sz="2800" dirty="0">
                <a:latin typeface="Arial" pitchFamily="34" charset="0"/>
                <a:ea typeface="ＭＳ Ｐゴシック" pitchFamily="84" charset="-128"/>
                <a:cs typeface="Arial" pitchFamily="34" charset="0"/>
              </a:rPr>
              <a:t>Class 11 - Pricing Strategies</a:t>
            </a:r>
            <a:endParaRPr lang="en-US" sz="3000" b="1" spc="0" dirty="0">
              <a:latin typeface="Arial" pitchFamily="34" charset="0"/>
              <a:ea typeface="ＭＳ Ｐゴシック" pitchFamily="84" charset="-128"/>
              <a:cs typeface="Arial" pitchFamily="34" charset="0"/>
            </a:endParaRPr>
          </a:p>
        </p:txBody>
      </p:sp>
      <p:sp>
        <p:nvSpPr>
          <p:cNvPr id="5" name="Content Placeholder 2"/>
          <p:cNvSpPr txBox="1">
            <a:spLocks/>
          </p:cNvSpPr>
          <p:nvPr/>
        </p:nvSpPr>
        <p:spPr>
          <a:xfrm>
            <a:off x="304800" y="1143000"/>
            <a:ext cx="8534400" cy="48006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14300" indent="0">
              <a:buNone/>
            </a:pPr>
            <a:r>
              <a:rPr lang="en-US" sz="2800" b="1" i="1" dirty="0">
                <a:latin typeface="Arial" pitchFamily="34" charset="0"/>
                <a:ea typeface="ＭＳ Ｐゴシック" pitchFamily="84" charset="-128"/>
                <a:cs typeface="Arial" pitchFamily="34" charset="0"/>
              </a:rPr>
              <a:t>Meet or beat the </a:t>
            </a:r>
            <a:r>
              <a:rPr lang="en-US" sz="2800" b="1" i="1" dirty="0" smtClean="0">
                <a:latin typeface="Arial" pitchFamily="34" charset="0"/>
                <a:ea typeface="ＭＳ Ｐゴシック" pitchFamily="84" charset="-128"/>
                <a:cs typeface="Arial" pitchFamily="34" charset="0"/>
              </a:rPr>
              <a:t>competition - Follow-the-Leader</a:t>
            </a:r>
          </a:p>
          <a:p>
            <a:pPr marL="114300" indent="0">
              <a:buNone/>
            </a:pPr>
            <a:endParaRPr lang="en-US" sz="2800" b="1" i="1" u="sng" dirty="0">
              <a:latin typeface="Arial" pitchFamily="34" charset="0"/>
              <a:ea typeface="ＭＳ Ｐゴシック" pitchFamily="84" charset="-128"/>
              <a:cs typeface="Arial" pitchFamily="34" charset="0"/>
            </a:endParaRPr>
          </a:p>
          <a:p>
            <a:pPr marL="114300" indent="0">
              <a:buNone/>
            </a:pPr>
            <a:r>
              <a:rPr lang="en-US" sz="2800" i="1" u="sng" dirty="0" smtClean="0"/>
              <a:t>Disadvantages</a:t>
            </a:r>
          </a:p>
          <a:p>
            <a:pPr marL="457200"/>
            <a:r>
              <a:rPr lang="en-US" sz="2800" dirty="0" smtClean="0"/>
              <a:t>Many of the same problems as cost-plus pricing your business isn’t differentiated from the competition.</a:t>
            </a:r>
          </a:p>
          <a:p>
            <a:pPr marL="457200"/>
            <a:endParaRPr lang="en-US" sz="2800" dirty="0" smtClean="0"/>
          </a:p>
          <a:p>
            <a:pPr marL="457200"/>
            <a:r>
              <a:rPr lang="en-US" sz="2800" dirty="0" smtClean="0"/>
              <a:t>At the mercy of your competitors</a:t>
            </a:r>
            <a:endParaRPr lang="en-US" sz="2800" dirty="0"/>
          </a:p>
          <a:p>
            <a:pPr marL="457200"/>
            <a:endParaRPr lang="en-US" sz="2800" dirty="0" smtClean="0"/>
          </a:p>
          <a:p>
            <a:pPr lvl="4"/>
            <a:endParaRPr lang="en-US" dirty="0"/>
          </a:p>
        </p:txBody>
      </p:sp>
    </p:spTree>
    <p:extLst>
      <p:ext uri="{BB962C8B-B14F-4D97-AF65-F5344CB8AC3E}">
        <p14:creationId xmlns:p14="http://schemas.microsoft.com/office/powerpoint/2010/main" val="36947493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09" y="-20782"/>
            <a:ext cx="7620000" cy="1143000"/>
          </a:xfrm>
        </p:spPr>
        <p:txBody>
          <a:bodyPr/>
          <a:lstStyle/>
          <a:p>
            <a:pPr marL="609600" lvl="0" indent="-609600" fontAlgn="base">
              <a:lnSpc>
                <a:spcPct val="90000"/>
              </a:lnSpc>
              <a:spcBef>
                <a:spcPts val="1200"/>
              </a:spcBef>
              <a:spcAft>
                <a:spcPct val="0"/>
              </a:spcAft>
              <a:defRPr/>
            </a:pPr>
            <a:r>
              <a:rPr lang="en-US" sz="3600" b="1" spc="0" dirty="0" smtClean="0">
                <a:latin typeface="Arial" pitchFamily="34" charset="0"/>
                <a:ea typeface="ＭＳ Ｐゴシック" pitchFamily="84" charset="-128"/>
                <a:cs typeface="Arial" pitchFamily="34" charset="0"/>
              </a:rPr>
              <a:t>Class 11 - Pricing Strategies </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762000" y="990600"/>
            <a:ext cx="7620000" cy="5257800"/>
          </a:xfrm>
        </p:spPr>
        <p:txBody>
          <a:bodyPr>
            <a:normAutofit fontScale="92500" lnSpcReduction="20000"/>
          </a:bodyPr>
          <a:lstStyle/>
          <a:p>
            <a:pPr marL="114300" indent="0">
              <a:buNone/>
            </a:pPr>
            <a:r>
              <a:rPr lang="en-US" dirty="0" smtClean="0">
                <a:solidFill>
                  <a:srgbClr val="FF0000"/>
                </a:solidFill>
              </a:rPr>
              <a:t>VALUE PRICING - Most sustainable option</a:t>
            </a:r>
          </a:p>
          <a:p>
            <a:pPr marL="114300" indent="0">
              <a:buNone/>
            </a:pPr>
            <a:endParaRPr lang="en-US" dirty="0" smtClean="0"/>
          </a:p>
          <a:p>
            <a:pPr marL="114300" indent="0">
              <a:buNone/>
            </a:pPr>
            <a:r>
              <a:rPr lang="en-US" dirty="0" smtClean="0"/>
              <a:t>Pricing is based on the value a customer gets from your product</a:t>
            </a:r>
          </a:p>
          <a:p>
            <a:pPr marL="114300" indent="0">
              <a:buNone/>
            </a:pPr>
            <a:endParaRPr lang="en-US" dirty="0"/>
          </a:p>
          <a:p>
            <a:pPr marL="114300" indent="0">
              <a:buNone/>
            </a:pPr>
            <a:r>
              <a:rPr lang="en-US" dirty="0" smtClean="0"/>
              <a:t>Not easy to calculate, may require customer segmentation and/or bundling</a:t>
            </a:r>
          </a:p>
          <a:p>
            <a:pPr marL="114300" indent="0">
              <a:buNone/>
            </a:pPr>
            <a:endParaRPr lang="en-US" dirty="0"/>
          </a:p>
          <a:p>
            <a:pPr marL="114300" indent="0">
              <a:buNone/>
            </a:pPr>
            <a:r>
              <a:rPr lang="en-US" dirty="0" smtClean="0"/>
              <a:t>Often difficult for Sales to communicate</a:t>
            </a:r>
          </a:p>
          <a:p>
            <a:pPr marL="114300" indent="0">
              <a:buNone/>
            </a:pPr>
            <a:endParaRPr lang="en-US" dirty="0"/>
          </a:p>
          <a:p>
            <a:pPr marL="114300" indent="0">
              <a:buNone/>
            </a:pPr>
            <a:r>
              <a:rPr lang="en-US" dirty="0" smtClean="0"/>
              <a:t>Requires analysis, metrics and listening to customer feedback</a:t>
            </a:r>
          </a:p>
          <a:p>
            <a:pPr marL="114300" indent="0">
              <a:buNone/>
            </a:pPr>
            <a:endParaRPr lang="en-US" dirty="0"/>
          </a:p>
          <a:p>
            <a:pPr marL="114300" indent="0">
              <a:buNone/>
            </a:pPr>
            <a:endParaRPr lang="en-US" dirty="0" smtClean="0"/>
          </a:p>
          <a:p>
            <a:pPr marL="114300" indent="0">
              <a:buNone/>
            </a:pPr>
            <a:endParaRPr lang="en-US" dirty="0" smtClean="0"/>
          </a:p>
          <a:p>
            <a:pPr lvl="4"/>
            <a:endParaRPr lang="en-US" sz="2000" dirty="0"/>
          </a:p>
        </p:txBody>
      </p:sp>
    </p:spTree>
    <p:extLst>
      <p:ext uri="{BB962C8B-B14F-4D97-AF65-F5344CB8AC3E}">
        <p14:creationId xmlns:p14="http://schemas.microsoft.com/office/powerpoint/2010/main" val="38016812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  Class 1 – The Business Plan</a:t>
            </a:r>
            <a:endParaRPr lang="en-US" dirty="0"/>
          </a:p>
        </p:txBody>
      </p:sp>
      <p:sp>
        <p:nvSpPr>
          <p:cNvPr id="3" name="Content Placeholder 2"/>
          <p:cNvSpPr>
            <a:spLocks noGrp="1"/>
          </p:cNvSpPr>
          <p:nvPr>
            <p:ph idx="1"/>
          </p:nvPr>
        </p:nvSpPr>
        <p:spPr>
          <a:xfrm>
            <a:off x="0" y="990600"/>
            <a:ext cx="8991600" cy="4525963"/>
          </a:xfrm>
        </p:spPr>
        <p:txBody>
          <a:bodyPr>
            <a:normAutofit/>
          </a:bodyPr>
          <a:lstStyle/>
          <a:p>
            <a:pPr marL="0" indent="0">
              <a:buNone/>
            </a:pPr>
            <a:r>
              <a:rPr lang="en-US" sz="3600" b="1" i="1" dirty="0">
                <a:solidFill>
                  <a:srgbClr val="FF0000"/>
                </a:solidFill>
                <a:ea typeface="+mj-ea"/>
                <a:cs typeface="+mj-cs"/>
              </a:rPr>
              <a:t>Business plans don’t account for the </a:t>
            </a:r>
            <a:r>
              <a:rPr lang="en-US" sz="3600" b="1" i="1" dirty="0" smtClean="0">
                <a:solidFill>
                  <a:srgbClr val="FF0000"/>
                </a:solidFill>
                <a:ea typeface="+mj-ea"/>
                <a:cs typeface="+mj-cs"/>
              </a:rPr>
              <a:t>unknown</a:t>
            </a:r>
            <a:endParaRPr lang="en-US" sz="2400" i="1" dirty="0" smtClean="0">
              <a:solidFill>
                <a:srgbClr val="FF0000"/>
              </a:solidFill>
            </a:endParaRPr>
          </a:p>
          <a:p>
            <a:pPr marL="0" indent="0">
              <a:buNone/>
            </a:pPr>
            <a:r>
              <a:rPr lang="en-US" sz="2400" b="1" i="1" dirty="0" smtClean="0"/>
              <a:t>In </a:t>
            </a:r>
            <a:r>
              <a:rPr lang="en-US" sz="2400" b="1" i="1" dirty="0"/>
              <a:t>preparing for battle, I have found that planning is essential, but plans are useless</a:t>
            </a:r>
            <a:r>
              <a:rPr lang="en-US" sz="2400" i="1" dirty="0"/>
              <a:t>.</a:t>
            </a:r>
            <a:r>
              <a:rPr lang="en-US" sz="2400" dirty="0" smtClean="0"/>
              <a:t>-- </a:t>
            </a:r>
            <a:r>
              <a:rPr lang="en-US" sz="2000" dirty="0" smtClean="0"/>
              <a:t>Dwight D. Eisenhower - Supreme Commander of the Allied forces in Europe during World War II and 34th President of the United States.</a:t>
            </a:r>
          </a:p>
        </p:txBody>
      </p:sp>
      <p:sp>
        <p:nvSpPr>
          <p:cNvPr id="4" name="TextBox 3"/>
          <p:cNvSpPr txBox="1"/>
          <p:nvPr/>
        </p:nvSpPr>
        <p:spPr>
          <a:xfrm>
            <a:off x="5567460" y="6179144"/>
            <a:ext cx="1135247" cy="261610"/>
          </a:xfrm>
          <a:prstGeom prst="rect">
            <a:avLst/>
          </a:prstGeom>
          <a:noFill/>
        </p:spPr>
        <p:txBody>
          <a:bodyPr wrap="none" rtlCol="0">
            <a:spAutoFit/>
          </a:bodyPr>
          <a:lstStyle/>
          <a:p>
            <a:r>
              <a:rPr lang="en-US" sz="1100" dirty="0" smtClean="0"/>
              <a:t>In public domain</a:t>
            </a:r>
            <a:endParaRPr lang="en-US" sz="11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956809"/>
            <a:ext cx="4188107" cy="3147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3468619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01891" cy="1143000"/>
          </a:xfrm>
        </p:spPr>
        <p:txBody>
          <a:bodyPr/>
          <a:lstStyle/>
          <a:p>
            <a:pPr marL="609600" lvl="0" indent="-609600" fontAlgn="base">
              <a:lnSpc>
                <a:spcPct val="90000"/>
              </a:lnSpc>
              <a:spcBef>
                <a:spcPts val="1200"/>
              </a:spcBef>
              <a:spcAft>
                <a:spcPct val="0"/>
              </a:spcAft>
              <a:defRPr/>
            </a:pPr>
            <a:r>
              <a:rPr lang="en-US" dirty="0">
                <a:latin typeface="Arial" pitchFamily="34" charset="0"/>
                <a:ea typeface="ＭＳ Ｐゴシック" pitchFamily="84" charset="-128"/>
                <a:cs typeface="Arial" pitchFamily="34" charset="0"/>
              </a:rPr>
              <a:t>Class 11 - Pricing </a:t>
            </a:r>
            <a:r>
              <a:rPr lang="en-US" dirty="0" smtClean="0">
                <a:latin typeface="Arial" pitchFamily="34" charset="0"/>
                <a:ea typeface="ＭＳ Ｐゴシック" pitchFamily="84" charset="-128"/>
                <a:cs typeface="Arial" pitchFamily="34" charset="0"/>
              </a:rPr>
              <a:t>Tactics</a:t>
            </a:r>
            <a:endParaRPr lang="en-US" sz="3600" b="1" spc="0"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750423" y="1122218"/>
            <a:ext cx="7620000" cy="4800600"/>
          </a:xfrm>
        </p:spPr>
        <p:txBody>
          <a:bodyPr>
            <a:normAutofit fontScale="92500" lnSpcReduction="20000"/>
          </a:bodyPr>
          <a:lstStyle/>
          <a:p>
            <a:pPr marL="114300" indent="0">
              <a:buNone/>
            </a:pPr>
            <a:r>
              <a:rPr lang="en-US" b="1" dirty="0">
                <a:latin typeface="Arial" pitchFamily="34" charset="0"/>
                <a:ea typeface="ＭＳ Ｐゴシック" pitchFamily="84" charset="-128"/>
                <a:cs typeface="Arial" pitchFamily="34" charset="0"/>
              </a:rPr>
              <a:t>Penetration </a:t>
            </a:r>
            <a:r>
              <a:rPr lang="en-US" b="1" dirty="0" smtClean="0">
                <a:latin typeface="Arial" pitchFamily="34" charset="0"/>
                <a:ea typeface="ＭＳ Ｐゴシック" pitchFamily="84" charset="-128"/>
                <a:cs typeface="Arial" pitchFamily="34" charset="0"/>
              </a:rPr>
              <a:t>Pricing: </a:t>
            </a:r>
            <a:r>
              <a:rPr lang="en-US" dirty="0" smtClean="0"/>
              <a:t>Goal is to gain market share and involves offering a </a:t>
            </a:r>
            <a:r>
              <a:rPr lang="en-US" dirty="0"/>
              <a:t>low price </a:t>
            </a:r>
            <a:r>
              <a:rPr lang="en-US" dirty="0" smtClean="0"/>
              <a:t>or discounts during </a:t>
            </a:r>
            <a:r>
              <a:rPr lang="en-US" dirty="0"/>
              <a:t>the early stages of a product’s life cycle to gain market share. </a:t>
            </a:r>
            <a:endParaRPr lang="en-US" dirty="0" smtClean="0"/>
          </a:p>
          <a:p>
            <a:pPr marL="114300" indent="0">
              <a:buNone/>
            </a:pPr>
            <a:endParaRPr lang="en-US" dirty="0"/>
          </a:p>
          <a:p>
            <a:pPr marL="114300" indent="0">
              <a:buNone/>
            </a:pPr>
            <a:r>
              <a:rPr lang="en-US" b="1" dirty="0" smtClean="0">
                <a:latin typeface="Arial" pitchFamily="34" charset="0"/>
                <a:ea typeface="ＭＳ Ｐゴシック" pitchFamily="84" charset="-128"/>
                <a:cs typeface="Arial" pitchFamily="34" charset="0"/>
              </a:rPr>
              <a:t>Skimming: </a:t>
            </a:r>
            <a:r>
              <a:rPr lang="en-US" dirty="0" smtClean="0"/>
              <a:t>This </a:t>
            </a:r>
            <a:r>
              <a:rPr lang="en-US" dirty="0"/>
              <a:t>is the opposite of penetration strategy as high prices are charged during the introductory stage—when the product is novel and has few competitors—to take early </a:t>
            </a:r>
            <a:r>
              <a:rPr lang="en-US" dirty="0" smtClean="0"/>
              <a:t>profits. To </a:t>
            </a:r>
            <a:r>
              <a:rPr lang="en-US" dirty="0"/>
              <a:t>be sustainable as a strategy need to constantly come out with new products </a:t>
            </a:r>
          </a:p>
          <a:p>
            <a:pPr marL="114300" indent="0">
              <a:buNone/>
            </a:pPr>
            <a:endParaRPr lang="en-US" dirty="0" smtClean="0"/>
          </a:p>
          <a:p>
            <a:pPr marL="114300" indent="0">
              <a:buNone/>
            </a:pPr>
            <a:endParaRPr lang="en-US" dirty="0" smtClean="0"/>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76600" y="5431080"/>
            <a:ext cx="1511300" cy="913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9199" y="5431080"/>
            <a:ext cx="1313657" cy="877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638156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0782"/>
            <a:ext cx="8686799" cy="1143000"/>
          </a:xfrm>
        </p:spPr>
        <p:txBody>
          <a:bodyPr>
            <a:normAutofit/>
          </a:bodyPr>
          <a:lstStyle/>
          <a:p>
            <a:pPr lvl="4"/>
            <a:r>
              <a:rPr kumimoji="0" lang="en-US" sz="3600" b="1" i="1" u="none" strike="noStrike" kern="1200" cap="none" spc="0" normalizeH="0" baseline="0" noProof="0" dirty="0" smtClean="0">
                <a:ln>
                  <a:noFill/>
                </a:ln>
                <a:solidFill>
                  <a:prstClr val="black"/>
                </a:solidFill>
                <a:effectLst/>
                <a:uLnTx/>
                <a:uFillTx/>
                <a:latin typeface="Arial" pitchFamily="34" charset="0"/>
                <a:ea typeface="ＭＳ Ｐゴシック" pitchFamily="84" charset="-128"/>
                <a:cs typeface="Arial" pitchFamily="34" charset="0"/>
              </a:rPr>
              <a:t>Class 11 - Pricing Tactics</a:t>
            </a:r>
            <a:endParaRPr lang="en-US" sz="3600" b="1" i="1" dirty="0">
              <a:latin typeface="Arial" pitchFamily="34" charset="0"/>
              <a:ea typeface="ＭＳ Ｐゴシック" pitchFamily="84" charset="-128"/>
              <a:cs typeface="Arial" pitchFamily="34" charset="0"/>
            </a:endParaRPr>
          </a:p>
        </p:txBody>
      </p:sp>
      <p:sp>
        <p:nvSpPr>
          <p:cNvPr id="3" name="Content Placeholder 2"/>
          <p:cNvSpPr>
            <a:spLocks noGrp="1"/>
          </p:cNvSpPr>
          <p:nvPr>
            <p:ph idx="1"/>
          </p:nvPr>
        </p:nvSpPr>
        <p:spPr>
          <a:xfrm>
            <a:off x="457200" y="1122218"/>
            <a:ext cx="8229599" cy="5049982"/>
          </a:xfrm>
        </p:spPr>
        <p:txBody>
          <a:bodyPr>
            <a:normAutofit fontScale="70000" lnSpcReduction="20000"/>
          </a:bodyPr>
          <a:lstStyle/>
          <a:p>
            <a:pPr marL="0" indent="0">
              <a:buNone/>
            </a:pPr>
            <a:r>
              <a:rPr lang="en-US" sz="3900" b="1" dirty="0" smtClean="0">
                <a:latin typeface="Arial" pitchFamily="34" charset="0"/>
                <a:ea typeface="ＭＳ Ｐゴシック" pitchFamily="84" charset="-128"/>
                <a:cs typeface="Arial" pitchFamily="34" charset="0"/>
              </a:rPr>
              <a:t>Pers</a:t>
            </a:r>
            <a:r>
              <a:rPr lang="en-US" sz="3900" b="1" dirty="0">
                <a:latin typeface="Arial" pitchFamily="34" charset="0"/>
                <a:ea typeface="ＭＳ Ｐゴシック" pitchFamily="84" charset="-128"/>
                <a:cs typeface="Arial" pitchFamily="34" charset="0"/>
              </a:rPr>
              <a:t>ona</a:t>
            </a:r>
            <a:r>
              <a:rPr lang="en-US" sz="3900" b="1" dirty="0" smtClean="0">
                <a:latin typeface="Arial" pitchFamily="34" charset="0"/>
                <a:ea typeface="ＭＳ Ｐゴシック" pitchFamily="84" charset="-128"/>
                <a:cs typeface="Arial" pitchFamily="34" charset="0"/>
              </a:rPr>
              <a:t>lized, (</a:t>
            </a:r>
            <a:r>
              <a:rPr lang="en-US" sz="3900" b="1" dirty="0">
                <a:latin typeface="Arial" pitchFamily="34" charset="0"/>
                <a:ea typeface="ＭＳ Ｐゴシック" pitchFamily="84" charset="-128"/>
                <a:cs typeface="Arial" pitchFamily="34" charset="0"/>
              </a:rPr>
              <a:t>dynamic)</a:t>
            </a:r>
            <a:r>
              <a:rPr lang="en-US" i="1" dirty="0" smtClean="0"/>
              <a:t> pricing </a:t>
            </a:r>
            <a:r>
              <a:rPr lang="en-US" i="1" dirty="0"/>
              <a:t>strategy</a:t>
            </a:r>
            <a:r>
              <a:rPr lang="en-US" dirty="0"/>
              <a:t> is one in which a company charges a premium above the standard price for a product or service to certain customers, who will pay the extra cost. </a:t>
            </a:r>
            <a:endParaRPr lang="en-US" dirty="0" smtClean="0"/>
          </a:p>
          <a:p>
            <a:pPr marL="0" indent="0">
              <a:buNone/>
            </a:pPr>
            <a:endParaRPr lang="en-US" dirty="0"/>
          </a:p>
          <a:p>
            <a:pPr marL="0" indent="0">
              <a:buNone/>
            </a:pPr>
            <a:r>
              <a:rPr lang="en-US" sz="3900" b="1" dirty="0">
                <a:latin typeface="Arial" pitchFamily="34" charset="0"/>
                <a:ea typeface="ＭＳ Ｐゴシック" pitchFamily="84" charset="-128"/>
                <a:cs typeface="Arial" pitchFamily="34" charset="0"/>
              </a:rPr>
              <a:t>Variable pricing strategy </a:t>
            </a:r>
            <a:r>
              <a:rPr lang="en-US" dirty="0" smtClean="0"/>
              <a:t>entails offering  discounts</a:t>
            </a:r>
            <a:r>
              <a:rPr lang="en-US" dirty="0"/>
              <a:t>, easier credit terms, and price concessions to certain </a:t>
            </a:r>
            <a:r>
              <a:rPr lang="en-US" dirty="0" smtClean="0"/>
              <a:t>customers as firms </a:t>
            </a:r>
            <a:r>
              <a:rPr lang="en-US" dirty="0"/>
              <a:t>set different prices for a single product or service.  </a:t>
            </a:r>
            <a:endParaRPr lang="en-US" dirty="0" smtClean="0"/>
          </a:p>
          <a:p>
            <a:pPr marL="0" indent="0">
              <a:buNone/>
            </a:pPr>
            <a:endParaRPr lang="en-US" dirty="0" smtClean="0"/>
          </a:p>
          <a:p>
            <a:pPr marL="114300" indent="0">
              <a:buNone/>
            </a:pPr>
            <a:r>
              <a:rPr lang="en-US" sz="3800" b="1" dirty="0">
                <a:latin typeface="Arial" pitchFamily="34" charset="0"/>
                <a:ea typeface="ＭＳ Ｐゴシック" pitchFamily="84" charset="-128"/>
                <a:cs typeface="Arial" pitchFamily="34" charset="0"/>
              </a:rPr>
              <a:t>Prestige Pricing </a:t>
            </a:r>
            <a:r>
              <a:rPr lang="en-US" dirty="0" smtClean="0"/>
              <a:t>High prices are set on products or services to send a message of premium quality.  For this to be effective in the long run, the product must fulfill the image and sustain it.</a:t>
            </a:r>
            <a:r>
              <a:rPr lang="en-US" dirty="0">
                <a:solidFill>
                  <a:prstClr val="black"/>
                </a:solidFill>
              </a:rPr>
              <a:t> </a:t>
            </a:r>
            <a:endParaRPr lang="en-US" dirty="0" smtClean="0">
              <a:solidFill>
                <a:prstClr val="black"/>
              </a:solidFill>
            </a:endParaRPr>
          </a:p>
          <a:p>
            <a:pPr marL="114300" indent="0">
              <a:buNone/>
            </a:pPr>
            <a:endParaRPr lang="en-US" dirty="0">
              <a:solidFill>
                <a:prstClr val="black"/>
              </a:solidFill>
            </a:endParaRPr>
          </a:p>
          <a:p>
            <a:pPr marL="114300" indent="0">
              <a:buNone/>
            </a:pPr>
            <a:r>
              <a:rPr lang="en-US" sz="3800" b="1" dirty="0">
                <a:latin typeface="Arial" pitchFamily="34" charset="0"/>
                <a:ea typeface="ＭＳ Ｐゴシック" pitchFamily="84" charset="-128"/>
                <a:cs typeface="Arial" pitchFamily="34" charset="0"/>
              </a:rPr>
              <a:t>Price Lining </a:t>
            </a:r>
            <a:r>
              <a:rPr lang="en-US" dirty="0" smtClean="0">
                <a:solidFill>
                  <a:prstClr val="black"/>
                </a:solidFill>
              </a:rPr>
              <a:t>Creating </a:t>
            </a:r>
            <a:r>
              <a:rPr lang="en-US" dirty="0">
                <a:solidFill>
                  <a:prstClr val="black"/>
                </a:solidFill>
              </a:rPr>
              <a:t>distinctive graded price levels for your merchandise . </a:t>
            </a:r>
            <a:r>
              <a:rPr lang="en-US" dirty="0" smtClean="0">
                <a:solidFill>
                  <a:prstClr val="black"/>
                </a:solidFill>
              </a:rPr>
              <a:t>For </a:t>
            </a:r>
            <a:r>
              <a:rPr lang="en-US" dirty="0">
                <a:solidFill>
                  <a:prstClr val="black"/>
                </a:solidFill>
              </a:rPr>
              <a:t>example, Sears carries “good, better, best” product lines in its paint products, and prices them accordingly </a:t>
            </a:r>
          </a:p>
          <a:p>
            <a:pPr marL="0" indent="0">
              <a:buNone/>
            </a:pPr>
            <a:endParaRPr lang="en-US" dirty="0" smtClean="0"/>
          </a:p>
          <a:p>
            <a:endParaRPr lang="en-US" dirty="0" smtClean="0"/>
          </a:p>
          <a:p>
            <a:pPr lvl="4"/>
            <a:endParaRPr lang="en-US" sz="2000" dirty="0"/>
          </a:p>
        </p:txBody>
      </p:sp>
    </p:spTree>
    <p:extLst>
      <p:ext uri="{BB962C8B-B14F-4D97-AF65-F5344CB8AC3E}">
        <p14:creationId xmlns:p14="http://schemas.microsoft.com/office/powerpoint/2010/main" val="13437028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620000" cy="1143000"/>
          </a:xfrm>
        </p:spPr>
        <p:txBody>
          <a:bodyPr>
            <a:normAutofit fontScale="90000"/>
          </a:bodyPr>
          <a:lstStyle/>
          <a:p>
            <a:r>
              <a:rPr lang="en-US" sz="4000" dirty="0" smtClean="0">
                <a:latin typeface="Arial" pitchFamily="-123" charset="0"/>
                <a:ea typeface="ＭＳ Ｐゴシック" pitchFamily="-123" charset="-128"/>
                <a:cs typeface="ＭＳ Ｐゴシック" pitchFamily="-123" charset="-128"/>
              </a:rPr>
              <a:t>Class 11 - Revenue Forecasting</a:t>
            </a:r>
            <a:endParaRPr lang="en-US" sz="40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304800" y="990600"/>
            <a:ext cx="8534400" cy="5055667"/>
          </a:xfrm>
        </p:spPr>
        <p:txBody>
          <a:bodyPr>
            <a:noAutofit/>
          </a:bodyPr>
          <a:lstStyle/>
          <a:p>
            <a:pPr marL="114300" indent="0">
              <a:buNone/>
            </a:pPr>
            <a:r>
              <a:rPr lang="en-US" sz="2400" dirty="0" smtClean="0"/>
              <a:t>Forecasts of new businesses are usually wrong  as assumptions about how to get that first customer have not been tested</a:t>
            </a:r>
          </a:p>
          <a:p>
            <a:pPr marL="114300" indent="0">
              <a:buNone/>
            </a:pPr>
            <a:endParaRPr lang="en-US" sz="1000" dirty="0" smtClean="0"/>
          </a:p>
          <a:p>
            <a:pPr marL="114300" indent="0">
              <a:buNone/>
            </a:pPr>
            <a:r>
              <a:rPr lang="en-US" sz="2400" dirty="0" smtClean="0"/>
              <a:t>Why is it important if it is usually impossible to predict correctly?</a:t>
            </a:r>
          </a:p>
          <a:p>
            <a:pPr lvl="1"/>
            <a:r>
              <a:rPr lang="en-US" sz="2400" dirty="0" smtClean="0"/>
              <a:t>Helps you understand your business</a:t>
            </a:r>
          </a:p>
          <a:p>
            <a:pPr lvl="1"/>
            <a:r>
              <a:rPr lang="en-US" sz="2400" dirty="0" smtClean="0"/>
              <a:t>Goal setting</a:t>
            </a:r>
          </a:p>
          <a:p>
            <a:pPr lvl="1"/>
            <a:r>
              <a:rPr lang="en-US" sz="2400" dirty="0" smtClean="0"/>
              <a:t>Benchmarking</a:t>
            </a:r>
          </a:p>
          <a:p>
            <a:pPr lvl="1"/>
            <a:r>
              <a:rPr lang="en-US" sz="2400" dirty="0" smtClean="0"/>
              <a:t>Testing assumptions</a:t>
            </a:r>
          </a:p>
          <a:p>
            <a:pPr marL="114300" indent="0">
              <a:buNone/>
            </a:pPr>
            <a:endParaRPr lang="en-US" sz="1000" dirty="0"/>
          </a:p>
          <a:p>
            <a:pPr marL="114300" indent="0">
              <a:buNone/>
            </a:pPr>
            <a:r>
              <a:rPr lang="en-US" sz="2400" dirty="0" smtClean="0"/>
              <a:t>How conservative or optimistic should you be?</a:t>
            </a:r>
          </a:p>
          <a:p>
            <a:pPr lvl="1"/>
            <a:r>
              <a:rPr lang="en-US" sz="2400" dirty="0" smtClean="0"/>
              <a:t>Being realistic gives you credibility (particularly to banks)</a:t>
            </a:r>
          </a:p>
          <a:p>
            <a:pPr lvl="1"/>
            <a:r>
              <a:rPr lang="en-US" sz="2400" dirty="0" smtClean="0"/>
              <a:t>But numbers that are too conservative are not attractive to investors</a:t>
            </a:r>
          </a:p>
          <a:p>
            <a:pPr marL="411480" lvl="1" indent="0" algn="ctr">
              <a:buNone/>
            </a:pPr>
            <a:r>
              <a:rPr lang="en-US" sz="2400" dirty="0" smtClean="0"/>
              <a:t/>
            </a:r>
            <a:br>
              <a:rPr lang="en-US" sz="2400" dirty="0" smtClean="0"/>
            </a:br>
            <a:r>
              <a:rPr lang="en-US" sz="2400" dirty="0" smtClean="0"/>
              <a:t>	</a:t>
            </a:r>
          </a:p>
          <a:p>
            <a:pPr lvl="1"/>
            <a:endParaRPr lang="en-US" sz="2400" dirty="0"/>
          </a:p>
        </p:txBody>
      </p:sp>
    </p:spTree>
    <p:extLst>
      <p:ext uri="{BB962C8B-B14F-4D97-AF65-F5344CB8AC3E}">
        <p14:creationId xmlns:p14="http://schemas.microsoft.com/office/powerpoint/2010/main" val="97331296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11 - Revenue Models and Metrics</a:t>
            </a:r>
            <a:endParaRPr lang="en-US" dirty="0"/>
          </a:p>
        </p:txBody>
      </p:sp>
      <p:sp>
        <p:nvSpPr>
          <p:cNvPr id="3" name="Content Placeholder 2"/>
          <p:cNvSpPr>
            <a:spLocks noGrp="1"/>
          </p:cNvSpPr>
          <p:nvPr>
            <p:ph idx="1"/>
          </p:nvPr>
        </p:nvSpPr>
        <p:spPr>
          <a:xfrm>
            <a:off x="457200" y="990600"/>
            <a:ext cx="7620000" cy="4800600"/>
          </a:xfrm>
        </p:spPr>
        <p:txBody>
          <a:bodyPr>
            <a:normAutofit fontScale="92500" lnSpcReduction="20000"/>
          </a:bodyPr>
          <a:lstStyle/>
          <a:p>
            <a:r>
              <a:rPr lang="en-US" dirty="0" smtClean="0"/>
              <a:t>Sell something for a one time cost</a:t>
            </a:r>
          </a:p>
          <a:p>
            <a:r>
              <a:rPr lang="en-US" dirty="0" smtClean="0"/>
              <a:t>Subscriptions</a:t>
            </a:r>
          </a:p>
          <a:p>
            <a:r>
              <a:rPr lang="en-US" dirty="0" smtClean="0"/>
              <a:t>Advertising</a:t>
            </a:r>
          </a:p>
          <a:p>
            <a:r>
              <a:rPr lang="en-US" dirty="0" smtClean="0"/>
              <a:t>Data</a:t>
            </a:r>
          </a:p>
          <a:p>
            <a:r>
              <a:rPr lang="en-US" dirty="0" smtClean="0"/>
              <a:t>Transaction Platforms</a:t>
            </a:r>
          </a:p>
          <a:p>
            <a:r>
              <a:rPr lang="en-US" dirty="0" smtClean="0"/>
              <a:t>Freemium</a:t>
            </a:r>
          </a:p>
          <a:p>
            <a:r>
              <a:rPr lang="en-US" dirty="0" smtClean="0"/>
              <a:t>Other Variations</a:t>
            </a:r>
          </a:p>
          <a:p>
            <a:pPr lvl="1">
              <a:buFont typeface="Calibri" panose="020F0502020204030204" pitchFamily="34" charset="0"/>
              <a:buChar char="₋"/>
            </a:pPr>
            <a:r>
              <a:rPr lang="en-US" dirty="0" smtClean="0"/>
              <a:t>Licensing:  Often like a subscription model </a:t>
            </a:r>
          </a:p>
          <a:p>
            <a:pPr lvl="1">
              <a:buFont typeface="Calibri" panose="020F0502020204030204" pitchFamily="34" charset="0"/>
              <a:buChar char="₋"/>
            </a:pPr>
            <a:r>
              <a:rPr lang="en-US" dirty="0" smtClean="0"/>
              <a:t>Auctions &amp; Bids: Charge more when there is more demand</a:t>
            </a:r>
          </a:p>
          <a:p>
            <a:pPr lvl="1">
              <a:buFont typeface="Calibri" panose="020F0502020204030204" pitchFamily="34" charset="0"/>
              <a:buChar char="₋"/>
            </a:pPr>
            <a:r>
              <a:rPr lang="en-US" dirty="0" smtClean="0"/>
              <a:t>Finance Models – Asset based</a:t>
            </a:r>
            <a:endParaRPr lang="en-US" dirty="0"/>
          </a:p>
        </p:txBody>
      </p:sp>
    </p:spTree>
    <p:extLst>
      <p:ext uri="{BB962C8B-B14F-4D97-AF65-F5344CB8AC3E}">
        <p14:creationId xmlns:p14="http://schemas.microsoft.com/office/powerpoint/2010/main" val="41892506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11 - Financial Statements</a:t>
            </a:r>
            <a:endParaRPr lang="en-US" dirty="0"/>
          </a:p>
        </p:txBody>
      </p:sp>
      <p:sp>
        <p:nvSpPr>
          <p:cNvPr id="3" name="Content Placeholder 2"/>
          <p:cNvSpPr>
            <a:spLocks noGrp="1"/>
          </p:cNvSpPr>
          <p:nvPr>
            <p:ph idx="1"/>
          </p:nvPr>
        </p:nvSpPr>
        <p:spPr>
          <a:xfrm>
            <a:off x="533400" y="1066800"/>
            <a:ext cx="8124636" cy="4968416"/>
          </a:xfrm>
        </p:spPr>
        <p:txBody>
          <a:bodyPr>
            <a:normAutofit/>
          </a:bodyPr>
          <a:lstStyle/>
          <a:p>
            <a:pPr marL="0" lvl="0" indent="0" fontAlgn="base">
              <a:lnSpc>
                <a:spcPct val="115000"/>
              </a:lnSpc>
              <a:spcBef>
                <a:spcPts val="0"/>
              </a:spcBef>
              <a:spcAft>
                <a:spcPts val="1000"/>
              </a:spcAft>
              <a:buClrTx/>
              <a:buNone/>
            </a:pPr>
            <a:r>
              <a:rPr lang="en-US" sz="2800" b="1" dirty="0">
                <a:solidFill>
                  <a:srgbClr val="404040"/>
                </a:solidFill>
                <a:latin typeface="Arial" pitchFamily="34" charset="0"/>
                <a:ea typeface="ＭＳ Ｐゴシック" pitchFamily="84" charset="-128"/>
                <a:cs typeface="Arial" pitchFamily="34" charset="0"/>
              </a:rPr>
              <a:t>Income Statement </a:t>
            </a:r>
            <a:r>
              <a:rPr lang="en-US" sz="1800" dirty="0">
                <a:solidFill>
                  <a:srgbClr val="000000"/>
                </a:solidFill>
                <a:latin typeface="Arial"/>
                <a:ea typeface="Calibri"/>
                <a:cs typeface="Times New Roman"/>
              </a:rPr>
              <a:t>The income statement shows whether the difference between revenue (sales) and expenses (costs) is a profit or a loss over a given time </a:t>
            </a:r>
            <a:r>
              <a:rPr lang="en-US" sz="1800" dirty="0" smtClean="0">
                <a:solidFill>
                  <a:srgbClr val="000000"/>
                </a:solidFill>
                <a:latin typeface="Arial"/>
                <a:ea typeface="Calibri"/>
                <a:cs typeface="Times New Roman"/>
              </a:rPr>
              <a:t>period</a:t>
            </a:r>
          </a:p>
          <a:p>
            <a:pPr marL="0" lvl="0" indent="0" fontAlgn="base">
              <a:lnSpc>
                <a:spcPct val="115000"/>
              </a:lnSpc>
              <a:spcBef>
                <a:spcPts val="0"/>
              </a:spcBef>
              <a:spcAft>
                <a:spcPts val="1000"/>
              </a:spcAft>
              <a:buClrTx/>
              <a:buNone/>
            </a:pPr>
            <a:endParaRPr lang="en-US" sz="1800" dirty="0" smtClean="0">
              <a:solidFill>
                <a:srgbClr val="000000"/>
              </a:solidFill>
              <a:latin typeface="Arial"/>
              <a:ea typeface="Calibri"/>
              <a:cs typeface="Times New Roman"/>
            </a:endParaRPr>
          </a:p>
          <a:p>
            <a:pPr marL="0" lvl="0" indent="0" fontAlgn="base">
              <a:lnSpc>
                <a:spcPct val="115000"/>
              </a:lnSpc>
              <a:spcBef>
                <a:spcPts val="0"/>
              </a:spcBef>
              <a:spcAft>
                <a:spcPts val="1000"/>
              </a:spcAft>
              <a:buClrTx/>
              <a:buNone/>
            </a:pPr>
            <a:r>
              <a:rPr lang="en-US" sz="2800" b="1" dirty="0" smtClean="0">
                <a:solidFill>
                  <a:srgbClr val="404040"/>
                </a:solidFill>
                <a:latin typeface="Arial" pitchFamily="34" charset="0"/>
                <a:ea typeface="ＭＳ Ｐゴシック" pitchFamily="84" charset="-128"/>
                <a:cs typeface="Arial" pitchFamily="34" charset="0"/>
              </a:rPr>
              <a:t>Balance </a:t>
            </a:r>
            <a:r>
              <a:rPr lang="en-US" sz="2800" b="1" dirty="0">
                <a:solidFill>
                  <a:srgbClr val="404040"/>
                </a:solidFill>
                <a:latin typeface="Arial" pitchFamily="34" charset="0"/>
                <a:ea typeface="ＭＳ Ｐゴシック" pitchFamily="84" charset="-128"/>
                <a:cs typeface="Arial" pitchFamily="34" charset="0"/>
              </a:rPr>
              <a:t>Sheet </a:t>
            </a:r>
            <a:r>
              <a:rPr lang="en-US" sz="1800" dirty="0">
                <a:solidFill>
                  <a:srgbClr val="000000"/>
                </a:solidFill>
                <a:latin typeface="Arial"/>
                <a:ea typeface="Calibri"/>
                <a:cs typeface="MS PGothic"/>
              </a:rPr>
              <a:t>A balance sheet is a financial statement that shows the assets (what the business owns), liabilities (debts), and the net worth of a business. The net worth is the difference between assets and liabilities and is also called owner’s equity</a:t>
            </a:r>
            <a:r>
              <a:rPr lang="en-US" sz="1800" b="1" dirty="0">
                <a:solidFill>
                  <a:srgbClr val="404040"/>
                </a:solidFill>
                <a:latin typeface="Arial"/>
                <a:ea typeface="MS PGothic"/>
              </a:rPr>
              <a:t> </a:t>
            </a:r>
            <a:endParaRPr lang="en-US" sz="1800" dirty="0" smtClean="0">
              <a:solidFill>
                <a:srgbClr val="000000"/>
              </a:solidFill>
              <a:latin typeface="Arial"/>
              <a:ea typeface="Calibri"/>
              <a:cs typeface="MS PGothic"/>
            </a:endParaRPr>
          </a:p>
          <a:p>
            <a:pPr marL="0" lvl="0" indent="0" fontAlgn="base">
              <a:lnSpc>
                <a:spcPct val="115000"/>
              </a:lnSpc>
              <a:spcBef>
                <a:spcPts val="0"/>
              </a:spcBef>
              <a:spcAft>
                <a:spcPts val="1000"/>
              </a:spcAft>
              <a:buClrTx/>
              <a:buNone/>
            </a:pPr>
            <a:endParaRPr lang="en-US" sz="1800" b="1" dirty="0">
              <a:solidFill>
                <a:srgbClr val="404040"/>
              </a:solidFill>
              <a:latin typeface="Arial" pitchFamily="34" charset="0"/>
              <a:ea typeface="ＭＳ Ｐゴシック" pitchFamily="84" charset="-128"/>
              <a:cs typeface="Arial" pitchFamily="34" charset="0"/>
            </a:endParaRPr>
          </a:p>
          <a:p>
            <a:pPr marL="0" lvl="0" indent="0" fontAlgn="base">
              <a:lnSpc>
                <a:spcPct val="115000"/>
              </a:lnSpc>
              <a:spcBef>
                <a:spcPts val="0"/>
              </a:spcBef>
              <a:spcAft>
                <a:spcPts val="1000"/>
              </a:spcAft>
              <a:buClrTx/>
              <a:buNone/>
            </a:pPr>
            <a:r>
              <a:rPr lang="en-US" sz="2800" b="1" dirty="0">
                <a:solidFill>
                  <a:srgbClr val="404040"/>
                </a:solidFill>
                <a:latin typeface="Arial" pitchFamily="34" charset="0"/>
                <a:ea typeface="ＭＳ Ｐゴシック" pitchFamily="84" charset="-128"/>
                <a:cs typeface="Arial" pitchFamily="34" charset="0"/>
              </a:rPr>
              <a:t>Cash Flow Statement</a:t>
            </a:r>
            <a:r>
              <a:rPr lang="en-US" sz="2800" dirty="0">
                <a:solidFill>
                  <a:srgbClr val="000000"/>
                </a:solidFill>
                <a:latin typeface="Arial"/>
                <a:ea typeface="Calibri"/>
              </a:rPr>
              <a:t> </a:t>
            </a:r>
            <a:r>
              <a:rPr lang="en-US" sz="1800" dirty="0">
                <a:solidFill>
                  <a:srgbClr val="000000"/>
                </a:solidFill>
                <a:latin typeface="Arial"/>
                <a:ea typeface="Calibri"/>
              </a:rPr>
              <a:t>transaction records—such as those kept in a journal or check register—will show the cash balance on hand.</a:t>
            </a:r>
            <a:endParaRPr lang="en-US" sz="1800" b="1" dirty="0">
              <a:solidFill>
                <a:srgbClr val="404040"/>
              </a:solidFill>
              <a:latin typeface="Arial" pitchFamily="34" charset="0"/>
              <a:ea typeface="ＭＳ Ｐゴシック" pitchFamily="84" charset="-128"/>
              <a:cs typeface="Arial" pitchFamily="34" charset="0"/>
            </a:endParaRPr>
          </a:p>
          <a:p>
            <a:pPr marL="114300" indent="0">
              <a:buNone/>
            </a:pPr>
            <a:endParaRPr lang="en-US" dirty="0"/>
          </a:p>
        </p:txBody>
      </p:sp>
    </p:spTree>
    <p:extLst>
      <p:ext uri="{BB962C8B-B14F-4D97-AF65-F5344CB8AC3E}">
        <p14:creationId xmlns:p14="http://schemas.microsoft.com/office/powerpoint/2010/main" val="363468199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latin typeface="Arial" pitchFamily="-123" charset="0"/>
                <a:ea typeface="ＭＳ Ｐゴシック" pitchFamily="-123" charset="-128"/>
                <a:cs typeface="ＭＳ Ｐゴシック" pitchFamily="-123" charset="-128"/>
              </a:rPr>
              <a:t>Class 11 - Seed Capital</a:t>
            </a:r>
            <a:endParaRPr lang="en-US" sz="2600" dirty="0">
              <a:latin typeface="Arial" pitchFamily="-123" charset="0"/>
              <a:ea typeface="ＭＳ Ｐゴシック" pitchFamily="-123" charset="-128"/>
              <a:cs typeface="ＭＳ Ｐゴシック" pitchFamily="-123" charset="-128"/>
            </a:endParaRPr>
          </a:p>
        </p:txBody>
      </p:sp>
      <p:sp>
        <p:nvSpPr>
          <p:cNvPr id="3" name="Content Placeholder 2"/>
          <p:cNvSpPr>
            <a:spLocks noGrp="1"/>
          </p:cNvSpPr>
          <p:nvPr>
            <p:ph idx="1"/>
          </p:nvPr>
        </p:nvSpPr>
        <p:spPr>
          <a:xfrm>
            <a:off x="762000" y="990600"/>
            <a:ext cx="7848600" cy="4800600"/>
          </a:xfrm>
        </p:spPr>
        <p:txBody>
          <a:bodyPr>
            <a:noAutofit/>
          </a:bodyPr>
          <a:lstStyle/>
          <a:p>
            <a:pPr lvl="0" algn="ctr" fontAlgn="base">
              <a:lnSpc>
                <a:spcPct val="95000"/>
              </a:lnSpc>
              <a:spcBef>
                <a:spcPts val="1200"/>
              </a:spcBef>
              <a:spcAft>
                <a:spcPct val="0"/>
              </a:spcAft>
              <a:buNone/>
              <a:defRPr/>
            </a:pPr>
            <a:r>
              <a:rPr lang="en-US" sz="2800" b="1" dirty="0">
                <a:solidFill>
                  <a:srgbClr val="404040"/>
                </a:solidFill>
                <a:latin typeface="Arial" pitchFamily="34" charset="0"/>
                <a:ea typeface="ＭＳ Ｐゴシック" pitchFamily="84" charset="-128"/>
                <a:cs typeface="Arial" pitchFamily="34" charset="0"/>
              </a:rPr>
              <a:t>O</a:t>
            </a:r>
            <a:r>
              <a:rPr lang="en-US" sz="2800" b="1" dirty="0" smtClean="0">
                <a:solidFill>
                  <a:srgbClr val="404040"/>
                </a:solidFill>
                <a:latin typeface="Arial" pitchFamily="34" charset="0"/>
                <a:ea typeface="ＭＳ Ｐゴシック" pitchFamily="84" charset="-128"/>
                <a:cs typeface="Arial" pitchFamily="34" charset="0"/>
              </a:rPr>
              <a:t>ne-time </a:t>
            </a:r>
            <a:r>
              <a:rPr lang="en-US" sz="2800" b="1" dirty="0">
                <a:solidFill>
                  <a:srgbClr val="404040"/>
                </a:solidFill>
                <a:latin typeface="Arial" pitchFamily="34" charset="0"/>
                <a:ea typeface="ＭＳ Ｐゴシック" pitchFamily="84" charset="-128"/>
                <a:cs typeface="Arial" pitchFamily="34" charset="0"/>
              </a:rPr>
              <a:t>expense of opening a business</a:t>
            </a:r>
          </a:p>
          <a:p>
            <a:pPr lvl="0" indent="-342900" fontAlgn="base">
              <a:lnSpc>
                <a:spcPct val="95000"/>
              </a:lnSpc>
              <a:spcBef>
                <a:spcPts val="1200"/>
              </a:spcBef>
              <a:spcAft>
                <a:spcPct val="0"/>
              </a:spcAft>
              <a:buClrTx/>
              <a:buNone/>
              <a:defRPr/>
            </a:pPr>
            <a:r>
              <a:rPr lang="en-US" sz="2800" b="1" dirty="0" smtClean="0">
                <a:solidFill>
                  <a:srgbClr val="404040"/>
                </a:solidFill>
                <a:latin typeface="Arial" pitchFamily="34" charset="0"/>
                <a:ea typeface="ＭＳ Ｐゴシック" pitchFamily="84" charset="-128"/>
                <a:cs typeface="Arial" pitchFamily="34" charset="0"/>
              </a:rPr>
              <a:t>Include a reserve for funding operations until cash is generated as well as the costs of starting your business</a:t>
            </a:r>
          </a:p>
          <a:p>
            <a:pPr lvl="0" indent="-342900" fontAlgn="base">
              <a:lnSpc>
                <a:spcPct val="95000"/>
              </a:lnSpc>
              <a:spcBef>
                <a:spcPts val="1200"/>
              </a:spcBef>
              <a:spcAft>
                <a:spcPct val="0"/>
              </a:spcAft>
              <a:buClrTx/>
              <a:buNone/>
              <a:defRPr/>
            </a:pPr>
            <a:r>
              <a:rPr lang="en-US" sz="2800" dirty="0" smtClean="0">
                <a:solidFill>
                  <a:srgbClr val="000000"/>
                </a:solidFill>
                <a:latin typeface="Arial"/>
                <a:ea typeface="Calibri"/>
              </a:rPr>
              <a:t>.</a:t>
            </a:r>
          </a:p>
          <a:p>
            <a:pPr fontAlgn="base">
              <a:lnSpc>
                <a:spcPct val="95000"/>
              </a:lnSpc>
              <a:spcBef>
                <a:spcPts val="1200"/>
              </a:spcBef>
              <a:spcAft>
                <a:spcPct val="0"/>
              </a:spcAft>
              <a:buNone/>
              <a:defRPr/>
            </a:pPr>
            <a:r>
              <a:rPr lang="en-US" sz="2800" b="1" dirty="0">
                <a:solidFill>
                  <a:srgbClr val="404040"/>
                </a:solidFill>
                <a:latin typeface="Arial" pitchFamily="34" charset="0"/>
                <a:ea typeface="ＭＳ Ｐゴシック" pitchFamily="84" charset="-128"/>
                <a:cs typeface="Arial" pitchFamily="34" charset="0"/>
              </a:rPr>
              <a:t>Start-up capital plus any money you or others have in-vested in the business (excluding loans) is not part of the P/(L)</a:t>
            </a:r>
          </a:p>
          <a:p>
            <a:pPr lvl="0" indent="-342900" fontAlgn="base">
              <a:lnSpc>
                <a:spcPct val="95000"/>
              </a:lnSpc>
              <a:spcBef>
                <a:spcPts val="1200"/>
              </a:spcBef>
              <a:spcAft>
                <a:spcPct val="0"/>
              </a:spcAft>
              <a:buClrTx/>
              <a:buNone/>
              <a:defRPr/>
            </a:pPr>
            <a:endParaRPr lang="en-US" sz="2800" b="1" dirty="0">
              <a:solidFill>
                <a:srgbClr val="404040"/>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276892469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11 - P/(L) - Variable VS Fixed Costs</a:t>
            </a:r>
            <a:endParaRPr lang="en-US" dirty="0"/>
          </a:p>
        </p:txBody>
      </p:sp>
      <p:sp>
        <p:nvSpPr>
          <p:cNvPr id="3" name="Content Placeholder 2"/>
          <p:cNvSpPr>
            <a:spLocks noGrp="1"/>
          </p:cNvSpPr>
          <p:nvPr>
            <p:ph idx="1"/>
          </p:nvPr>
        </p:nvSpPr>
        <p:spPr>
          <a:xfrm>
            <a:off x="228600" y="838200"/>
            <a:ext cx="8762999" cy="4800600"/>
          </a:xfrm>
        </p:spPr>
        <p:txBody>
          <a:bodyPr>
            <a:noAutofit/>
          </a:bodyPr>
          <a:lstStyle/>
          <a:p>
            <a:pPr marL="0" lvl="0" indent="0" fontAlgn="base">
              <a:lnSpc>
                <a:spcPct val="95000"/>
              </a:lnSpc>
              <a:spcBef>
                <a:spcPts val="1200"/>
              </a:spcBef>
              <a:spcAft>
                <a:spcPct val="0"/>
              </a:spcAft>
              <a:buClrTx/>
              <a:buNone/>
              <a:defRPr/>
            </a:pPr>
            <a:r>
              <a:rPr lang="en-US" sz="2600" b="1" dirty="0">
                <a:solidFill>
                  <a:srgbClr val="000000"/>
                </a:solidFill>
                <a:latin typeface="+mj-lt"/>
                <a:ea typeface="ＭＳ Ｐゴシック" pitchFamily="84" charset="-128"/>
                <a:cs typeface="Arial" pitchFamily="34" charset="0"/>
              </a:rPr>
              <a:t>Variable Costs – expenses that vary directly with changes in production or sales </a:t>
            </a:r>
            <a:r>
              <a:rPr lang="en-US" sz="2600" b="1" dirty="0" smtClean="0">
                <a:solidFill>
                  <a:srgbClr val="000000"/>
                </a:solidFill>
                <a:latin typeface="+mj-lt"/>
                <a:ea typeface="ＭＳ Ｐゴシック" pitchFamily="84" charset="-128"/>
                <a:cs typeface="Arial" pitchFamily="34" charset="0"/>
              </a:rPr>
              <a:t>volume</a:t>
            </a:r>
          </a:p>
          <a:p>
            <a:pPr marL="457200" lvl="0" indent="-457200" fontAlgn="base">
              <a:lnSpc>
                <a:spcPct val="95000"/>
              </a:lnSpc>
              <a:spcBef>
                <a:spcPts val="1200"/>
              </a:spcBef>
              <a:spcAft>
                <a:spcPct val="0"/>
              </a:spcAft>
              <a:buClrTx/>
              <a:buFont typeface="+mj-lt"/>
              <a:buAutoNum type="arabicPeriod"/>
              <a:defRPr/>
            </a:pPr>
            <a:r>
              <a:rPr lang="en-US" sz="2400" b="1" i="1" dirty="0" smtClean="0">
                <a:solidFill>
                  <a:srgbClr val="000000"/>
                </a:solidFill>
                <a:latin typeface="+mj-lt"/>
                <a:ea typeface="ＭＳ Ｐゴシック" pitchFamily="84" charset="-128"/>
                <a:cs typeface="Arial" pitchFamily="34" charset="0"/>
              </a:rPr>
              <a:t>Cost of Goods Sold</a:t>
            </a:r>
            <a:r>
              <a:rPr lang="en-US" sz="2400" b="1" dirty="0" smtClean="0">
                <a:solidFill>
                  <a:srgbClr val="000000"/>
                </a:solidFill>
                <a:latin typeface="+mj-lt"/>
                <a:ea typeface="ＭＳ Ｐゴシック" pitchFamily="84" charset="-128"/>
                <a:cs typeface="Arial" pitchFamily="34" charset="0"/>
              </a:rPr>
              <a:t> </a:t>
            </a:r>
            <a:r>
              <a:rPr lang="en-US" sz="2400" b="1" i="1" dirty="0" smtClean="0">
                <a:solidFill>
                  <a:srgbClr val="000000"/>
                </a:solidFill>
                <a:latin typeface="+mj-lt"/>
                <a:ea typeface="ＭＳ Ｐゴシック" pitchFamily="84" charset="-128"/>
                <a:cs typeface="Arial" pitchFamily="34" charset="0"/>
              </a:rPr>
              <a:t>(COGS) </a:t>
            </a:r>
            <a:r>
              <a:rPr lang="en-US" sz="2400" b="1" dirty="0" smtClean="0">
                <a:solidFill>
                  <a:srgbClr val="000000"/>
                </a:solidFill>
                <a:latin typeface="+mj-lt"/>
                <a:ea typeface="ＭＳ Ｐゴシック" pitchFamily="84" charset="-128"/>
                <a:cs typeface="Arial" pitchFamily="34" charset="0"/>
              </a:rPr>
              <a:t>or </a:t>
            </a:r>
            <a:r>
              <a:rPr lang="en-US" sz="2400" b="1" i="1" dirty="0" smtClean="0">
                <a:solidFill>
                  <a:srgbClr val="000000"/>
                </a:solidFill>
                <a:latin typeface="+mj-lt"/>
                <a:ea typeface="ＭＳ Ｐゴシック" pitchFamily="84" charset="-128"/>
                <a:cs typeface="Arial" pitchFamily="34" charset="0"/>
              </a:rPr>
              <a:t>Cost of Services Sold (COSS)</a:t>
            </a:r>
          </a:p>
          <a:p>
            <a:pPr marL="228600" lvl="1" eaLnBrk="0" fontAlgn="base" hangingPunct="0">
              <a:lnSpc>
                <a:spcPct val="95000"/>
              </a:lnSpc>
              <a:spcBef>
                <a:spcPts val="600"/>
              </a:spcBef>
              <a:spcAft>
                <a:spcPct val="0"/>
              </a:spcAft>
              <a:buClrTx/>
              <a:buFontTx/>
              <a:buChar char="-"/>
              <a:defRPr/>
            </a:pPr>
            <a:r>
              <a:rPr lang="en-US" sz="2200" dirty="0" smtClean="0">
                <a:solidFill>
                  <a:srgbClr val="000000"/>
                </a:solidFill>
                <a:latin typeface="+mj-lt"/>
                <a:ea typeface="ＭＳ Ｐゴシック" pitchFamily="84" charset="-128"/>
                <a:cs typeface="Arial" pitchFamily="34" charset="0"/>
              </a:rPr>
              <a:t>The </a:t>
            </a:r>
            <a:r>
              <a:rPr lang="en-US" sz="2200" dirty="0">
                <a:solidFill>
                  <a:srgbClr val="000000"/>
                </a:solidFill>
                <a:latin typeface="+mj-lt"/>
                <a:ea typeface="ＭＳ Ｐゴシック" pitchFamily="84" charset="-128"/>
                <a:cs typeface="Arial" pitchFamily="34" charset="0"/>
              </a:rPr>
              <a:t>cost of materials used to make the product (or deliver the service).</a:t>
            </a:r>
          </a:p>
          <a:p>
            <a:pPr marL="228600" lvl="1" eaLnBrk="0" fontAlgn="base" hangingPunct="0">
              <a:lnSpc>
                <a:spcPct val="95000"/>
              </a:lnSpc>
              <a:spcBef>
                <a:spcPts val="600"/>
              </a:spcBef>
              <a:spcAft>
                <a:spcPct val="0"/>
              </a:spcAft>
              <a:buClrTx/>
              <a:buFontTx/>
              <a:buChar char="-"/>
              <a:defRPr/>
            </a:pPr>
            <a:r>
              <a:rPr lang="en-US" sz="2200" dirty="0">
                <a:solidFill>
                  <a:srgbClr val="000000"/>
                </a:solidFill>
                <a:latin typeface="+mj-lt"/>
                <a:ea typeface="ＭＳ Ｐゴシック" pitchFamily="84" charset="-128"/>
                <a:cs typeface="Arial" pitchFamily="34" charset="0"/>
              </a:rPr>
              <a:t>The cost of labor used to make the product (or deliver the service). </a:t>
            </a:r>
          </a:p>
          <a:p>
            <a:pPr marL="514350" lvl="0" indent="-514350" fontAlgn="base">
              <a:lnSpc>
                <a:spcPct val="95000"/>
              </a:lnSpc>
              <a:spcBef>
                <a:spcPts val="1200"/>
              </a:spcBef>
              <a:spcAft>
                <a:spcPct val="0"/>
              </a:spcAft>
              <a:buClrTx/>
              <a:buFont typeface="Arial" pitchFamily="-123" charset="0"/>
              <a:buAutoNum type="arabicPeriod" startAt="2"/>
              <a:defRPr/>
            </a:pPr>
            <a:r>
              <a:rPr lang="en-US" sz="2400" b="1" i="1" dirty="0">
                <a:solidFill>
                  <a:srgbClr val="000000"/>
                </a:solidFill>
                <a:latin typeface="+mj-lt"/>
                <a:ea typeface="ＭＳ Ｐゴシック" pitchFamily="84" charset="-128"/>
                <a:cs typeface="Arial" pitchFamily="34" charset="0"/>
              </a:rPr>
              <a:t>Other variable costs: </a:t>
            </a:r>
          </a:p>
          <a:p>
            <a:pPr marL="228600" lvl="1" eaLnBrk="0" fontAlgn="base" hangingPunct="0">
              <a:lnSpc>
                <a:spcPct val="95000"/>
              </a:lnSpc>
              <a:spcBef>
                <a:spcPts val="600"/>
              </a:spcBef>
              <a:spcAft>
                <a:spcPct val="0"/>
              </a:spcAft>
              <a:buClrTx/>
              <a:buFontTx/>
              <a:buChar char="-"/>
              <a:defRPr/>
            </a:pPr>
            <a:r>
              <a:rPr lang="en-US" sz="2200" dirty="0">
                <a:solidFill>
                  <a:srgbClr val="000000"/>
                </a:solidFill>
                <a:latin typeface="+mj-lt"/>
                <a:ea typeface="ＭＳ Ｐゴシック" pitchFamily="84" charset="-128"/>
                <a:cs typeface="Arial" pitchFamily="34" charset="0"/>
              </a:rPr>
              <a:t>Commissions or other compensation based on sales  volume. </a:t>
            </a:r>
          </a:p>
          <a:p>
            <a:pPr marL="228600" lvl="1" eaLnBrk="0" fontAlgn="base" hangingPunct="0">
              <a:lnSpc>
                <a:spcPct val="95000"/>
              </a:lnSpc>
              <a:spcBef>
                <a:spcPts val="600"/>
              </a:spcBef>
              <a:spcAft>
                <a:spcPct val="0"/>
              </a:spcAft>
              <a:buClrTx/>
              <a:buFontTx/>
              <a:buChar char="-"/>
              <a:defRPr/>
            </a:pPr>
            <a:r>
              <a:rPr lang="en-US" sz="2200" dirty="0">
                <a:solidFill>
                  <a:srgbClr val="000000"/>
                </a:solidFill>
                <a:latin typeface="+mj-lt"/>
                <a:ea typeface="ＭＳ Ｐゴシック" pitchFamily="84" charset="-128"/>
                <a:cs typeface="Arial" pitchFamily="34" charset="0"/>
              </a:rPr>
              <a:t>Shipping and handling charges</a:t>
            </a:r>
            <a:r>
              <a:rPr lang="en-US" sz="2200" dirty="0" smtClean="0">
                <a:solidFill>
                  <a:srgbClr val="000000"/>
                </a:solidFill>
                <a:latin typeface="+mj-lt"/>
                <a:ea typeface="ＭＳ Ｐゴシック" pitchFamily="84" charset="-128"/>
                <a:cs typeface="Arial" pitchFamily="34" charset="0"/>
              </a:rPr>
              <a:t>.</a:t>
            </a:r>
          </a:p>
          <a:p>
            <a:pPr marL="228600" lvl="1" eaLnBrk="0" fontAlgn="base" hangingPunct="0">
              <a:lnSpc>
                <a:spcPct val="95000"/>
              </a:lnSpc>
              <a:spcBef>
                <a:spcPts val="600"/>
              </a:spcBef>
              <a:spcAft>
                <a:spcPct val="0"/>
              </a:spcAft>
              <a:buClrTx/>
              <a:buFontTx/>
              <a:buChar char="-"/>
              <a:defRPr/>
            </a:pPr>
            <a:endParaRPr lang="en-US" sz="2200" dirty="0">
              <a:solidFill>
                <a:srgbClr val="000000"/>
              </a:solidFill>
              <a:latin typeface="+mj-lt"/>
              <a:ea typeface="ＭＳ Ｐゴシック" pitchFamily="84" charset="-128"/>
              <a:cs typeface="Arial" pitchFamily="34" charset="0"/>
            </a:endParaRPr>
          </a:p>
          <a:p>
            <a:pPr marL="0" lvl="0" indent="0" fontAlgn="base">
              <a:lnSpc>
                <a:spcPct val="95000"/>
              </a:lnSpc>
              <a:spcBef>
                <a:spcPts val="0"/>
              </a:spcBef>
              <a:spcAft>
                <a:spcPts val="1000"/>
              </a:spcAft>
              <a:buClrTx/>
              <a:buNone/>
            </a:pPr>
            <a:r>
              <a:rPr lang="en-US" sz="2600" b="1" dirty="0">
                <a:solidFill>
                  <a:srgbClr val="000000"/>
                </a:solidFill>
                <a:latin typeface="+mj-lt"/>
                <a:ea typeface="ＭＳ Ｐゴシック" pitchFamily="84" charset="-128"/>
                <a:cs typeface="Arial" pitchFamily="34" charset="0"/>
              </a:rPr>
              <a:t>Fixed Costs –  expenses that must be paid whether or not sales are being generated </a:t>
            </a:r>
          </a:p>
          <a:p>
            <a:pPr lvl="0">
              <a:lnSpc>
                <a:spcPct val="90000"/>
              </a:lnSpc>
              <a:buFont typeface="Courier New" panose="02070309020205020404" pitchFamily="49" charset="0"/>
              <a:buChar char="-"/>
            </a:pPr>
            <a:r>
              <a:rPr lang="en-US" sz="2200" dirty="0">
                <a:solidFill>
                  <a:srgbClr val="000000"/>
                </a:solidFill>
                <a:latin typeface="+mj-lt"/>
                <a:ea typeface="ＭＳ Ｐゴシック" pitchFamily="84" charset="-128"/>
                <a:cs typeface="Arial" pitchFamily="34" charset="0"/>
              </a:rPr>
              <a:t>Examples </a:t>
            </a:r>
            <a:r>
              <a:rPr lang="en-US" sz="2200" dirty="0" smtClean="0">
                <a:solidFill>
                  <a:srgbClr val="000000"/>
                </a:solidFill>
                <a:latin typeface="+mj-lt"/>
                <a:ea typeface="ＭＳ Ｐゴシック" pitchFamily="84" charset="-128"/>
                <a:cs typeface="Arial" pitchFamily="34" charset="0"/>
              </a:rPr>
              <a:t>include Utilities, Salaries, Advertising, Insurance, Interest, Rent, Depreciation (USAIIRD) and professional fees</a:t>
            </a:r>
            <a:endParaRPr lang="en-US" sz="2200" dirty="0">
              <a:solidFill>
                <a:srgbClr val="000000"/>
              </a:solidFill>
              <a:latin typeface="+mj-lt"/>
              <a:ea typeface="ＭＳ Ｐゴシック" pitchFamily="84" charset="-128"/>
              <a:cs typeface="Arial" pitchFamily="34" charset="0"/>
            </a:endParaRPr>
          </a:p>
        </p:txBody>
      </p:sp>
    </p:spTree>
    <p:extLst>
      <p:ext uri="{BB962C8B-B14F-4D97-AF65-F5344CB8AC3E}">
        <p14:creationId xmlns:p14="http://schemas.microsoft.com/office/powerpoint/2010/main" val="3302360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11 - Cash is King </a:t>
            </a:r>
            <a:endParaRPr lang="en-US" dirty="0"/>
          </a:p>
        </p:txBody>
      </p:sp>
      <p:sp>
        <p:nvSpPr>
          <p:cNvPr id="3" name="Content Placeholder 2"/>
          <p:cNvSpPr>
            <a:spLocks noGrp="1"/>
          </p:cNvSpPr>
          <p:nvPr>
            <p:ph idx="1"/>
          </p:nvPr>
        </p:nvSpPr>
        <p:spPr>
          <a:xfrm>
            <a:off x="816223" y="963543"/>
            <a:ext cx="7620000" cy="4800600"/>
          </a:xfrm>
        </p:spPr>
        <p:txBody>
          <a:bodyPr>
            <a:normAutofit/>
          </a:bodyPr>
          <a:lstStyle/>
          <a:p>
            <a:pPr lvl="0" indent="-342900">
              <a:lnSpc>
                <a:spcPct val="90000"/>
              </a:lnSpc>
              <a:spcBef>
                <a:spcPts val="1200"/>
              </a:spcBef>
              <a:defRPr/>
            </a:pPr>
            <a:r>
              <a:rPr lang="en-US" sz="2400" b="1" dirty="0">
                <a:solidFill>
                  <a:srgbClr val="404040"/>
                </a:solidFill>
                <a:latin typeface="Arial" pitchFamily="34" charset="0"/>
                <a:ea typeface="ＭＳ Ｐゴシック" pitchFamily="84" charset="-128"/>
                <a:cs typeface="Arial" pitchFamily="34" charset="0"/>
              </a:rPr>
              <a:t>There is often a time lag between making a sale &amp; getting paid.</a:t>
            </a:r>
            <a:r>
              <a:rPr lang="en-US" sz="2400" dirty="0">
                <a:latin typeface="Arial"/>
                <a:ea typeface="Calibri"/>
              </a:rPr>
              <a:t> . </a:t>
            </a:r>
            <a:endParaRPr lang="en-US" sz="2400" dirty="0" smtClean="0">
              <a:latin typeface="Arial"/>
              <a:ea typeface="Calibri"/>
            </a:endParaRPr>
          </a:p>
          <a:p>
            <a:pPr lvl="0" indent="-342900">
              <a:lnSpc>
                <a:spcPct val="90000"/>
              </a:lnSpc>
              <a:spcBef>
                <a:spcPts val="1200"/>
              </a:spcBef>
              <a:defRPr/>
            </a:pPr>
            <a:r>
              <a:rPr lang="en-US" sz="2400" b="1" dirty="0" smtClean="0">
                <a:solidFill>
                  <a:srgbClr val="FF0000"/>
                </a:solidFill>
                <a:latin typeface="Arial" pitchFamily="34" charset="0"/>
                <a:ea typeface="ＭＳ Ｐゴシック" pitchFamily="84" charset="-128"/>
                <a:cs typeface="Arial" pitchFamily="34" charset="0"/>
              </a:rPr>
              <a:t>A </a:t>
            </a:r>
            <a:r>
              <a:rPr lang="en-US" sz="2400" b="1" dirty="0">
                <a:solidFill>
                  <a:srgbClr val="FF0000"/>
                </a:solidFill>
                <a:latin typeface="Arial" pitchFamily="34" charset="0"/>
                <a:ea typeface="ＭＳ Ｐゴシック" pitchFamily="84" charset="-128"/>
                <a:cs typeface="Arial" pitchFamily="34" charset="0"/>
              </a:rPr>
              <a:t>company may show a profit and have a negative cash flow</a:t>
            </a:r>
            <a:r>
              <a:rPr lang="en-US" sz="2400" b="1" dirty="0">
                <a:solidFill>
                  <a:srgbClr val="404040"/>
                </a:solidFill>
                <a:latin typeface="Arial" pitchFamily="34" charset="0"/>
                <a:ea typeface="ＭＳ Ｐゴシック" pitchFamily="84" charset="-128"/>
                <a:cs typeface="Arial" pitchFamily="34" charset="0"/>
              </a:rPr>
              <a:t>; cash and profit are not the same.</a:t>
            </a:r>
            <a:r>
              <a:rPr lang="en-US" sz="2400" dirty="0">
                <a:latin typeface="Arial"/>
                <a:ea typeface="Calibri"/>
              </a:rPr>
              <a:t> </a:t>
            </a:r>
            <a:endParaRPr lang="en-US" sz="2400" dirty="0" smtClean="0">
              <a:latin typeface="Arial"/>
              <a:ea typeface="Calibri"/>
            </a:endParaRPr>
          </a:p>
          <a:p>
            <a:pPr>
              <a:lnSpc>
                <a:spcPct val="90000"/>
              </a:lnSpc>
              <a:spcBef>
                <a:spcPts val="1200"/>
              </a:spcBef>
              <a:defRPr/>
            </a:pPr>
            <a:r>
              <a:rPr lang="en-US" sz="2400" b="1" i="1" dirty="0" smtClean="0">
                <a:solidFill>
                  <a:srgbClr val="404040"/>
                </a:solidFill>
                <a:latin typeface="Arial" pitchFamily="34" charset="0"/>
                <a:ea typeface="ＭＳ Ｐゴシック" pitchFamily="84" charset="-128"/>
                <a:cs typeface="Arial" pitchFamily="34" charset="0"/>
              </a:rPr>
              <a:t>Cash </a:t>
            </a:r>
            <a:r>
              <a:rPr lang="en-US" sz="2400" b="1" i="1" dirty="0">
                <a:solidFill>
                  <a:srgbClr val="404040"/>
                </a:solidFill>
                <a:latin typeface="Arial" pitchFamily="34" charset="0"/>
                <a:ea typeface="ＭＳ Ｐゴシック" pitchFamily="84" charset="-128"/>
                <a:cs typeface="Arial" pitchFamily="34" charset="0"/>
              </a:rPr>
              <a:t>flow statement- </a:t>
            </a:r>
            <a:r>
              <a:rPr lang="en-US" sz="2400" b="1" dirty="0">
                <a:solidFill>
                  <a:srgbClr val="404040"/>
                </a:solidFill>
                <a:latin typeface="Arial" pitchFamily="34" charset="0"/>
                <a:ea typeface="ＭＳ Ｐゴシック" pitchFamily="84" charset="-128"/>
                <a:cs typeface="Arial" pitchFamily="34" charset="0"/>
              </a:rPr>
              <a:t>financial document that tracks the money coming into and going out of an organization.</a:t>
            </a:r>
            <a:r>
              <a:rPr lang="en-US" sz="2400" dirty="0">
                <a:latin typeface="Arial"/>
                <a:ea typeface="Calibri"/>
              </a:rPr>
              <a:t> </a:t>
            </a:r>
            <a:endParaRPr lang="en-US" sz="2400" dirty="0" smtClean="0">
              <a:latin typeface="Arial"/>
              <a:ea typeface="Calibri"/>
            </a:endParaRPr>
          </a:p>
          <a:p>
            <a:pPr>
              <a:lnSpc>
                <a:spcPct val="90000"/>
              </a:lnSpc>
              <a:spcBef>
                <a:spcPts val="1200"/>
              </a:spcBef>
              <a:defRPr/>
            </a:pPr>
            <a:r>
              <a:rPr lang="en-US" sz="2400" b="1" dirty="0" smtClean="0">
                <a:solidFill>
                  <a:srgbClr val="FF0000"/>
                </a:solidFill>
                <a:latin typeface="Arial"/>
                <a:ea typeface="ＭＳ Ｐゴシック" pitchFamily="84" charset="-128"/>
                <a:cs typeface="Arial" pitchFamily="34" charset="0"/>
              </a:rPr>
              <a:t>Burn Rate </a:t>
            </a:r>
            <a:r>
              <a:rPr lang="en-US" sz="2400" b="1" dirty="0" smtClean="0">
                <a:solidFill>
                  <a:srgbClr val="404040"/>
                </a:solidFill>
                <a:latin typeface="Arial"/>
                <a:ea typeface="ＭＳ Ｐゴシック" pitchFamily="84" charset="-128"/>
                <a:cs typeface="Arial" pitchFamily="34" charset="0"/>
              </a:rPr>
              <a:t>- </a:t>
            </a:r>
            <a:r>
              <a:rPr lang="en-US" sz="2400" b="1" dirty="0">
                <a:solidFill>
                  <a:srgbClr val="404040"/>
                </a:solidFill>
                <a:latin typeface="Arial" pitchFamily="34" charset="0"/>
                <a:ea typeface="ＭＳ Ｐゴシック" pitchFamily="84" charset="-128"/>
                <a:cs typeface="Arial" pitchFamily="34" charset="0"/>
              </a:rPr>
              <a:t>The pace at which a company spends capital before generating positive cash flow.</a:t>
            </a:r>
          </a:p>
          <a:p>
            <a:pPr lvl="0" indent="-342900">
              <a:lnSpc>
                <a:spcPct val="90000"/>
              </a:lnSpc>
              <a:spcBef>
                <a:spcPts val="1200"/>
              </a:spcBef>
              <a:defRPr/>
            </a:pPr>
            <a:endParaRPr lang="en-US" sz="2400" b="1" dirty="0">
              <a:solidFill>
                <a:srgbClr val="404040"/>
              </a:solidFill>
              <a:latin typeface="Arial" pitchFamily="34" charset="0"/>
              <a:ea typeface="ＭＳ Ｐゴシック" pitchFamily="84" charset="-128"/>
              <a:cs typeface="Arial" pitchFamily="34" charset="0"/>
            </a:endParaRPr>
          </a:p>
          <a:p>
            <a:pPr marL="114300" indent="0">
              <a:buNone/>
            </a:pPr>
            <a:endParaRPr lang="en-US" dirty="0"/>
          </a:p>
        </p:txBody>
      </p:sp>
      <p:sp>
        <p:nvSpPr>
          <p:cNvPr id="4" name="TextBox 3"/>
          <p:cNvSpPr txBox="1"/>
          <p:nvPr/>
        </p:nvSpPr>
        <p:spPr>
          <a:xfrm>
            <a:off x="794657" y="5410200"/>
            <a:ext cx="7663132" cy="707886"/>
          </a:xfrm>
          <a:prstGeom prst="rect">
            <a:avLst/>
          </a:prstGeom>
          <a:solidFill>
            <a:schemeClr val="bg1"/>
          </a:solidFill>
        </p:spPr>
        <p:txBody>
          <a:bodyPr wrap="square" rtlCol="0">
            <a:spAutoFit/>
          </a:bodyPr>
          <a:lstStyle/>
          <a:p>
            <a:r>
              <a:rPr lang="en-US" sz="2000" u="sng" dirty="0" smtClean="0">
                <a:latin typeface="Arial" pitchFamily="34" charset="0"/>
                <a:cs typeface="Arial" pitchFamily="34" charset="0"/>
              </a:rPr>
              <a:t>     (Cash Available + Revenue )    </a:t>
            </a:r>
            <a:r>
              <a:rPr lang="en-US" sz="2000" dirty="0" smtClean="0">
                <a:latin typeface="Arial" pitchFamily="34" charset="0"/>
                <a:cs typeface="Arial" pitchFamily="34" charset="0"/>
              </a:rPr>
              <a:t>    =     Number of Months</a:t>
            </a:r>
          </a:p>
          <a:p>
            <a:r>
              <a:rPr lang="en-US" sz="2000" dirty="0" smtClean="0">
                <a:latin typeface="Arial" pitchFamily="34" charset="0"/>
                <a:cs typeface="Arial" pitchFamily="34" charset="0"/>
              </a:rPr>
              <a:t>Negative Cash Outflow per Month        before Cash Runs Out</a:t>
            </a:r>
            <a:endParaRPr lang="en-US" sz="2000" dirty="0">
              <a:latin typeface="Arial" pitchFamily="34" charset="0"/>
              <a:cs typeface="Arial" pitchFamily="34" charset="0"/>
            </a:endParaRPr>
          </a:p>
        </p:txBody>
      </p:sp>
    </p:spTree>
    <p:extLst>
      <p:ext uri="{BB962C8B-B14F-4D97-AF65-F5344CB8AC3E}">
        <p14:creationId xmlns:p14="http://schemas.microsoft.com/office/powerpoint/2010/main" val="255761897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13 -</a:t>
            </a:r>
            <a:endParaRPr lang="en-US" dirty="0"/>
          </a:p>
        </p:txBody>
      </p:sp>
      <p:sp>
        <p:nvSpPr>
          <p:cNvPr id="3" name="Content Placeholder 2"/>
          <p:cNvSpPr>
            <a:spLocks noGrp="1"/>
          </p:cNvSpPr>
          <p:nvPr>
            <p:ph idx="1"/>
          </p:nvPr>
        </p:nvSpPr>
        <p:spPr>
          <a:xfrm>
            <a:off x="457200" y="838200"/>
            <a:ext cx="8229600" cy="5287963"/>
          </a:xfrm>
        </p:spPr>
        <p:txBody>
          <a:bodyPr>
            <a:noAutofit/>
          </a:bodyPr>
          <a:lstStyle/>
          <a:p>
            <a:pPr marL="0" indent="0">
              <a:buNone/>
            </a:pPr>
            <a:r>
              <a:rPr lang="en-US" b="1" i="1" dirty="0">
                <a:solidFill>
                  <a:prstClr val="black"/>
                </a:solidFill>
                <a:ea typeface="+mj-ea"/>
                <a:cs typeface="+mj-cs"/>
              </a:rPr>
              <a:t>Things to consider before setting up a company</a:t>
            </a:r>
            <a:endParaRPr lang="en-US" dirty="0" smtClean="0"/>
          </a:p>
          <a:p>
            <a:pPr marL="0" indent="0">
              <a:buNone/>
            </a:pPr>
            <a:r>
              <a:rPr lang="en-US" sz="2400" dirty="0" smtClean="0"/>
              <a:t>The practical things  common to every business in order to - </a:t>
            </a:r>
          </a:p>
          <a:p>
            <a:pPr lvl="1" indent="-342900">
              <a:buFont typeface="Arial" panose="020B0604020202020204" pitchFamily="34" charset="0"/>
              <a:buChar char="•"/>
            </a:pPr>
            <a:r>
              <a:rPr lang="en-US" sz="2400" dirty="0" smtClean="0"/>
              <a:t>Protect </a:t>
            </a:r>
            <a:r>
              <a:rPr lang="en-US" sz="2400" dirty="0"/>
              <a:t>your idea and intellectual </a:t>
            </a:r>
            <a:r>
              <a:rPr lang="en-US" sz="2400" dirty="0" smtClean="0"/>
              <a:t>property</a:t>
            </a:r>
          </a:p>
          <a:p>
            <a:pPr lvl="1" indent="-342900">
              <a:buFont typeface="Arial" panose="020B0604020202020204" pitchFamily="34" charset="0"/>
              <a:buChar char="•"/>
            </a:pPr>
            <a:r>
              <a:rPr lang="en-US" sz="2400" dirty="0" smtClean="0"/>
              <a:t>Protect yourself and the business</a:t>
            </a:r>
          </a:p>
          <a:p>
            <a:pPr lvl="1" indent="-342900">
              <a:buFont typeface="Arial" panose="020B0604020202020204" pitchFamily="34" charset="0"/>
              <a:buChar char="•"/>
            </a:pPr>
            <a:r>
              <a:rPr lang="en-US" sz="2400" dirty="0" smtClean="0"/>
              <a:t>Make </a:t>
            </a:r>
            <a:r>
              <a:rPr lang="en-US" sz="2400" dirty="0"/>
              <a:t>sure you </a:t>
            </a:r>
            <a:r>
              <a:rPr lang="en-US" sz="2400" dirty="0" smtClean="0"/>
              <a:t>know your regulation obligations</a:t>
            </a:r>
            <a:endParaRPr lang="en-US" sz="2400" dirty="0"/>
          </a:p>
          <a:p>
            <a:pPr marL="457200" indent="-457200">
              <a:buFont typeface="+mj-lt"/>
              <a:buAutoNum type="arabicPeriod"/>
            </a:pPr>
            <a:r>
              <a:rPr lang="en-US" sz="2000" dirty="0" smtClean="0"/>
              <a:t>Company Name – Register it.  Can be done on line or use a service. </a:t>
            </a:r>
            <a:endParaRPr lang="en-US" sz="2000" dirty="0"/>
          </a:p>
          <a:p>
            <a:pPr marL="457200" indent="-457200">
              <a:buFont typeface="+mj-lt"/>
              <a:buAutoNum type="arabicPeriod"/>
            </a:pPr>
            <a:r>
              <a:rPr lang="en-US" sz="2000" dirty="0" err="1" smtClean="0"/>
              <a:t>Cashflow</a:t>
            </a:r>
            <a:r>
              <a:rPr lang="en-US" sz="2000" dirty="0" smtClean="0"/>
              <a:t> -</a:t>
            </a:r>
            <a:endParaRPr lang="en-US" sz="2000" dirty="0"/>
          </a:p>
          <a:p>
            <a:pPr marL="457200" indent="-457200">
              <a:buFont typeface="+mj-lt"/>
              <a:buAutoNum type="arabicPeriod"/>
            </a:pPr>
            <a:r>
              <a:rPr lang="en-US" sz="2000" dirty="0" smtClean="0"/>
              <a:t>Company Structure</a:t>
            </a:r>
            <a:endParaRPr lang="en-US" sz="2000" dirty="0"/>
          </a:p>
          <a:p>
            <a:pPr marL="457200" indent="-457200">
              <a:buFont typeface="+mj-lt"/>
              <a:buAutoNum type="arabicPeriod"/>
            </a:pPr>
            <a:r>
              <a:rPr lang="en-US" sz="2000" dirty="0" smtClean="0"/>
              <a:t>Get </a:t>
            </a:r>
            <a:r>
              <a:rPr lang="en-US" sz="2000" dirty="0"/>
              <a:t>a good team around </a:t>
            </a:r>
            <a:r>
              <a:rPr lang="en-US" sz="2000" dirty="0" smtClean="0"/>
              <a:t>you – Right professionals to help you with legal, HR and accounting matters that are important but not core to your business.</a:t>
            </a:r>
          </a:p>
          <a:p>
            <a:pPr marL="457200" indent="-457200">
              <a:buFont typeface="+mj-lt"/>
              <a:buAutoNum type="arabicPeriod"/>
            </a:pPr>
            <a:r>
              <a:rPr lang="en-US" sz="2000" dirty="0" smtClean="0"/>
              <a:t>Know your legal and regulatory obligations</a:t>
            </a:r>
          </a:p>
          <a:p>
            <a:pPr marL="457200" indent="-457200">
              <a:buFont typeface="+mj-lt"/>
              <a:buAutoNum type="arabicPeriod"/>
            </a:pPr>
            <a:r>
              <a:rPr lang="en-US" sz="2000" dirty="0" smtClean="0"/>
              <a:t> Insurance – Make sure you know your insurance obligations</a:t>
            </a:r>
            <a:endParaRPr lang="en-US" sz="2000" dirty="0"/>
          </a:p>
          <a:p>
            <a:pPr marL="0" indent="0">
              <a:buNone/>
            </a:pPr>
            <a:r>
              <a:rPr lang="en-US" sz="1200" dirty="0" smtClean="0"/>
              <a:t>Adapted from: </a:t>
            </a:r>
            <a:r>
              <a:rPr lang="en-US" sz="1200" dirty="0" smtClean="0">
                <a:hlinkClick r:id="rId3"/>
              </a:rPr>
              <a:t>http</a:t>
            </a:r>
            <a:r>
              <a:rPr lang="en-US" sz="1200" dirty="0">
                <a:hlinkClick r:id="rId3"/>
              </a:rPr>
              <a:t>://business-fundas.com/2014/6-things-you-need-to-consider-before-setting-up-a-company/</a:t>
            </a:r>
            <a:endParaRPr lang="en-US" sz="1200" dirty="0"/>
          </a:p>
        </p:txBody>
      </p:sp>
    </p:spTree>
    <p:extLst>
      <p:ext uri="{BB962C8B-B14F-4D97-AF65-F5344CB8AC3E}">
        <p14:creationId xmlns:p14="http://schemas.microsoft.com/office/powerpoint/2010/main" val="67869658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ea typeface="ＭＳ Ｐゴシック" pitchFamily="84" charset="-128"/>
              </a:rPr>
              <a:t>Class 13 -</a:t>
            </a:r>
            <a:endParaRPr lang="en-US" dirty="0"/>
          </a:p>
        </p:txBody>
      </p:sp>
      <p:sp>
        <p:nvSpPr>
          <p:cNvPr id="3" name="Content Placeholder 2"/>
          <p:cNvSpPr>
            <a:spLocks noGrp="1"/>
          </p:cNvSpPr>
          <p:nvPr>
            <p:ph idx="1"/>
          </p:nvPr>
        </p:nvSpPr>
        <p:spPr>
          <a:xfrm>
            <a:off x="990600" y="1143000"/>
            <a:ext cx="7620000" cy="4800600"/>
          </a:xfrm>
        </p:spPr>
        <p:txBody>
          <a:bodyPr>
            <a:normAutofit lnSpcReduction="10000"/>
          </a:bodyPr>
          <a:lstStyle/>
          <a:p>
            <a:pPr marL="0" indent="0" fontAlgn="base">
              <a:lnSpc>
                <a:spcPct val="95000"/>
              </a:lnSpc>
              <a:spcBef>
                <a:spcPts val="1200"/>
              </a:spcBef>
              <a:spcAft>
                <a:spcPct val="0"/>
              </a:spcAft>
              <a:buNone/>
              <a:defRPr/>
            </a:pPr>
            <a:r>
              <a:rPr lang="en-US" sz="3600" b="1" i="1" dirty="0">
                <a:solidFill>
                  <a:prstClr val="black"/>
                </a:solidFill>
                <a:ea typeface="ＭＳ Ｐゴシック" pitchFamily="84" charset="-128"/>
                <a:cs typeface="+mj-cs"/>
              </a:rPr>
              <a:t>Business Legal Structures</a:t>
            </a:r>
            <a:endParaRPr lang="en-US" sz="2800" b="1" dirty="0" smtClean="0">
              <a:solidFill>
                <a:srgbClr val="404040"/>
              </a:solidFill>
              <a:latin typeface="Arial" pitchFamily="34" charset="0"/>
              <a:ea typeface="ＭＳ Ｐゴシック" pitchFamily="84" charset="-128"/>
              <a:cs typeface="Arial" pitchFamily="34" charset="0"/>
            </a:endParaRPr>
          </a:p>
          <a:p>
            <a:pPr fontAlgn="base">
              <a:lnSpc>
                <a:spcPct val="95000"/>
              </a:lnSpc>
              <a:spcBef>
                <a:spcPts val="1200"/>
              </a:spcBef>
              <a:spcAft>
                <a:spcPct val="0"/>
              </a:spcAft>
              <a:defRPr/>
            </a:pPr>
            <a:r>
              <a:rPr lang="en-US" b="1" dirty="0" smtClean="0">
                <a:solidFill>
                  <a:srgbClr val="404040"/>
                </a:solidFill>
                <a:latin typeface="Arial" pitchFamily="34" charset="0"/>
                <a:ea typeface="ＭＳ Ｐゴシック" pitchFamily="84" charset="-128"/>
                <a:cs typeface="Arial" pitchFamily="34" charset="0"/>
              </a:rPr>
              <a:t>Sole Proprietorship – You are liable</a:t>
            </a:r>
          </a:p>
          <a:p>
            <a:pPr fontAlgn="base">
              <a:lnSpc>
                <a:spcPct val="95000"/>
              </a:lnSpc>
              <a:spcBef>
                <a:spcPts val="1200"/>
              </a:spcBef>
              <a:spcAft>
                <a:spcPct val="0"/>
              </a:spcAft>
              <a:defRPr/>
            </a:pPr>
            <a:r>
              <a:rPr lang="en-US" b="1" dirty="0" smtClean="0">
                <a:solidFill>
                  <a:srgbClr val="404040"/>
                </a:solidFill>
                <a:latin typeface="Arial" pitchFamily="34" charset="0"/>
                <a:ea typeface="ＭＳ Ｐゴシック" pitchFamily="84" charset="-128"/>
                <a:cs typeface="Arial" pitchFamily="34" charset="0"/>
              </a:rPr>
              <a:t>Partnership – You are liable</a:t>
            </a:r>
            <a:endParaRPr lang="en-US" b="1" dirty="0">
              <a:solidFill>
                <a:srgbClr val="404040"/>
              </a:solidFill>
              <a:latin typeface="Arial" pitchFamily="34" charset="0"/>
              <a:ea typeface="ＭＳ Ｐゴシック" pitchFamily="84" charset="-128"/>
              <a:cs typeface="Arial" pitchFamily="34" charset="0"/>
            </a:endParaRPr>
          </a:p>
          <a:p>
            <a:pPr fontAlgn="base">
              <a:lnSpc>
                <a:spcPct val="95000"/>
              </a:lnSpc>
              <a:spcBef>
                <a:spcPts val="1200"/>
              </a:spcBef>
              <a:spcAft>
                <a:spcPct val="0"/>
              </a:spcAft>
              <a:defRPr/>
            </a:pPr>
            <a:r>
              <a:rPr lang="en-US" b="1" dirty="0" smtClean="0">
                <a:solidFill>
                  <a:srgbClr val="404040"/>
                </a:solidFill>
                <a:latin typeface="Arial" pitchFamily="34" charset="0"/>
                <a:ea typeface="ＭＳ Ｐゴシック" pitchFamily="84" charset="-128"/>
                <a:cs typeface="Arial" pitchFamily="34" charset="0"/>
              </a:rPr>
              <a:t>Corporation – Treated as an entity with its own liability.  But taxes paid twice</a:t>
            </a:r>
          </a:p>
          <a:p>
            <a:pPr fontAlgn="base">
              <a:lnSpc>
                <a:spcPct val="95000"/>
              </a:lnSpc>
              <a:spcBef>
                <a:spcPts val="1200"/>
              </a:spcBef>
              <a:spcAft>
                <a:spcPct val="0"/>
              </a:spcAft>
              <a:defRPr/>
            </a:pPr>
            <a:endParaRPr lang="en-US" b="1" dirty="0">
              <a:solidFill>
                <a:srgbClr val="404040"/>
              </a:solidFill>
              <a:latin typeface="Arial" pitchFamily="34" charset="0"/>
              <a:ea typeface="ＭＳ Ｐゴシック" pitchFamily="84" charset="-128"/>
              <a:cs typeface="Arial" pitchFamily="34" charset="0"/>
            </a:endParaRPr>
          </a:p>
          <a:p>
            <a:pPr marL="0" indent="0" fontAlgn="base">
              <a:lnSpc>
                <a:spcPct val="95000"/>
              </a:lnSpc>
              <a:spcBef>
                <a:spcPts val="1200"/>
              </a:spcBef>
              <a:spcAft>
                <a:spcPct val="0"/>
              </a:spcAft>
              <a:buNone/>
              <a:defRPr/>
            </a:pPr>
            <a:r>
              <a:rPr lang="en-US" sz="3600" b="1" i="1" dirty="0" smtClean="0">
                <a:solidFill>
                  <a:prstClr val="black"/>
                </a:solidFill>
                <a:ea typeface="ＭＳ Ｐゴシック" pitchFamily="84" charset="-128"/>
                <a:cs typeface="+mj-cs"/>
              </a:rPr>
              <a:t>Contracts – Need for an Attorney</a:t>
            </a:r>
            <a:br>
              <a:rPr lang="en-US" sz="3600" b="1" i="1" dirty="0" smtClean="0">
                <a:solidFill>
                  <a:prstClr val="black"/>
                </a:solidFill>
                <a:ea typeface="ＭＳ Ｐゴシック" pitchFamily="84" charset="-128"/>
                <a:cs typeface="+mj-cs"/>
              </a:rPr>
            </a:br>
            <a:endParaRPr lang="en-US" sz="3600" b="1" i="1" dirty="0">
              <a:solidFill>
                <a:prstClr val="black"/>
              </a:solidFill>
              <a:ea typeface="ＭＳ Ｐゴシック" pitchFamily="84" charset="-128"/>
              <a:cs typeface="+mj-cs"/>
            </a:endParaRPr>
          </a:p>
          <a:p>
            <a:pPr marL="114300" indent="0">
              <a:buNone/>
            </a:pPr>
            <a:endParaRPr lang="en-US" sz="2800" dirty="0"/>
          </a:p>
        </p:txBody>
      </p:sp>
    </p:spTree>
    <p:extLst>
      <p:ext uri="{BB962C8B-B14F-4D97-AF65-F5344CB8AC3E}">
        <p14:creationId xmlns:p14="http://schemas.microsoft.com/office/powerpoint/2010/main" val="432900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1 – Creating and Capturing Value</a:t>
            </a:r>
            <a:endParaRPr lang="en-US" dirty="0"/>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990600" y="963692"/>
            <a:ext cx="7575628" cy="5159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0074" y="3084492"/>
            <a:ext cx="2294026" cy="400110"/>
          </a:xfrm>
          <a:prstGeom prst="rect">
            <a:avLst/>
          </a:prstGeom>
          <a:noFill/>
        </p:spPr>
        <p:txBody>
          <a:bodyPr wrap="none" rtlCol="0">
            <a:spAutoFit/>
          </a:bodyPr>
          <a:lstStyle/>
          <a:p>
            <a:r>
              <a:rPr lang="en-US" sz="2000" b="1" i="1" dirty="0">
                <a:solidFill>
                  <a:srgbClr val="FF0000"/>
                </a:solidFill>
              </a:rPr>
              <a:t>Plan to create value</a:t>
            </a:r>
          </a:p>
        </p:txBody>
      </p:sp>
      <p:sp>
        <p:nvSpPr>
          <p:cNvPr id="4" name="TextBox 3"/>
          <p:cNvSpPr txBox="1"/>
          <p:nvPr/>
        </p:nvSpPr>
        <p:spPr>
          <a:xfrm>
            <a:off x="229838" y="2133600"/>
            <a:ext cx="2435923" cy="400110"/>
          </a:xfrm>
          <a:prstGeom prst="rect">
            <a:avLst/>
          </a:prstGeom>
          <a:noFill/>
        </p:spPr>
        <p:txBody>
          <a:bodyPr wrap="none" rtlCol="0">
            <a:spAutoFit/>
          </a:bodyPr>
          <a:lstStyle/>
          <a:p>
            <a:r>
              <a:rPr lang="en-US" sz="2000" b="1" i="1" dirty="0" smtClean="0">
                <a:solidFill>
                  <a:srgbClr val="FF0000"/>
                </a:solidFill>
              </a:rPr>
              <a:t>Plan to capture value</a:t>
            </a:r>
            <a:endParaRPr lang="en-US" sz="2000" b="1" i="1" dirty="0">
              <a:solidFill>
                <a:srgbClr val="FF0000"/>
              </a:solidFill>
            </a:endParaRPr>
          </a:p>
        </p:txBody>
      </p:sp>
      <p:cxnSp>
        <p:nvCxnSpPr>
          <p:cNvPr id="6" name="Straight Arrow Connector 5"/>
          <p:cNvCxnSpPr/>
          <p:nvPr/>
        </p:nvCxnSpPr>
        <p:spPr>
          <a:xfrm>
            <a:off x="1600200" y="2533710"/>
            <a:ext cx="1371600" cy="750837"/>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447799" y="3357651"/>
            <a:ext cx="1295401" cy="611148"/>
          </a:xfrm>
          <a:prstGeom prst="straightConnector1">
            <a:avLst/>
          </a:prstGeom>
          <a:ln w="127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5334000" y="6139934"/>
            <a:ext cx="2449132" cy="369332"/>
          </a:xfrm>
          <a:prstGeom prst="rect">
            <a:avLst/>
          </a:prstGeom>
          <a:noFill/>
        </p:spPr>
        <p:txBody>
          <a:bodyPr wrap="none" rtlCol="0">
            <a:spAutoFit/>
          </a:bodyPr>
          <a:lstStyle/>
          <a:p>
            <a:r>
              <a:rPr lang="en-US" b="1" dirty="0" smtClean="0"/>
              <a:t>From Bill </a:t>
            </a:r>
            <a:r>
              <a:rPr lang="en-US" b="1" dirty="0" err="1" smtClean="0"/>
              <a:t>Aulet</a:t>
            </a:r>
            <a:r>
              <a:rPr lang="en-US" b="1" dirty="0" smtClean="0"/>
              <a:t> Lectures</a:t>
            </a:r>
            <a:endParaRPr lang="en-US" b="1" dirty="0"/>
          </a:p>
        </p:txBody>
      </p:sp>
    </p:spTree>
    <p:extLst>
      <p:ext uri="{BB962C8B-B14F-4D97-AF65-F5344CB8AC3E}">
        <p14:creationId xmlns:p14="http://schemas.microsoft.com/office/powerpoint/2010/main" val="350984916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8611312" cy="1143000"/>
          </a:xfrm>
        </p:spPr>
        <p:txBody>
          <a:bodyPr>
            <a:normAutofit fontScale="90000"/>
          </a:bodyPr>
          <a:lstStyle/>
          <a:p>
            <a:pPr lvl="0"/>
            <a:r>
              <a:rPr lang="en-US" spc="0" dirty="0" smtClean="0">
                <a:ea typeface="ＭＳ Ｐゴシック" pitchFamily="84" charset="-128"/>
              </a:rPr>
              <a:t>Class 13 – Protection of Intellectual Property</a:t>
            </a:r>
            <a:r>
              <a:rPr lang="en-US" spc="0" dirty="0">
                <a:ea typeface="ＭＳ Ｐゴシック" pitchFamily="84" charset="-128"/>
              </a:rPr>
              <a:t/>
            </a:r>
            <a:br>
              <a:rPr lang="en-US" spc="0" dirty="0">
                <a:ea typeface="ＭＳ Ｐゴシック" pitchFamily="84" charset="-128"/>
              </a:rPr>
            </a:br>
            <a:endParaRPr lang="en-US" dirty="0"/>
          </a:p>
        </p:txBody>
      </p:sp>
      <p:sp>
        <p:nvSpPr>
          <p:cNvPr id="3" name="Content Placeholder 2"/>
          <p:cNvSpPr>
            <a:spLocks noGrp="1"/>
          </p:cNvSpPr>
          <p:nvPr>
            <p:ph idx="1"/>
          </p:nvPr>
        </p:nvSpPr>
        <p:spPr>
          <a:xfrm>
            <a:off x="685800" y="990600"/>
            <a:ext cx="8001000" cy="5334000"/>
          </a:xfrm>
        </p:spPr>
        <p:txBody>
          <a:bodyPr>
            <a:normAutofit fontScale="92500" lnSpcReduction="10000"/>
          </a:bodyPr>
          <a:lstStyle/>
          <a:p>
            <a:pPr lvl="0" indent="-342900" eaLnBrk="0" fontAlgn="base" hangingPunct="0">
              <a:lnSpc>
                <a:spcPct val="95000"/>
              </a:lnSpc>
              <a:spcBef>
                <a:spcPts val="1200"/>
              </a:spcBef>
              <a:spcAft>
                <a:spcPct val="0"/>
              </a:spcAft>
              <a:buClrTx/>
              <a:buNone/>
              <a:defRPr/>
            </a:pPr>
            <a:r>
              <a:rPr lang="en-US" sz="2400" b="1" dirty="0">
                <a:solidFill>
                  <a:srgbClr val="404040"/>
                </a:solidFill>
                <a:latin typeface="Arial" pitchFamily="34" charset="0"/>
                <a:ea typeface="ＭＳ Ｐゴシック" pitchFamily="84" charset="-128"/>
                <a:cs typeface="Arial" pitchFamily="34" charset="0"/>
              </a:rPr>
              <a:t>Trademark – </a:t>
            </a:r>
            <a:r>
              <a:rPr lang="en-US" sz="2400" i="1" dirty="0">
                <a:solidFill>
                  <a:srgbClr val="404040"/>
                </a:solidFill>
                <a:latin typeface="Arial" pitchFamily="34" charset="0"/>
                <a:ea typeface="ＭＳ Ｐゴシック" pitchFamily="84" charset="-128"/>
                <a:cs typeface="Arial" pitchFamily="34" charset="0"/>
              </a:rPr>
              <a:t>is any words, symbols, or designs, that identifies and distinguishes the source of the goods (products) of one party from those of others</a:t>
            </a:r>
            <a:r>
              <a:rPr lang="en-US" sz="2400" i="1" dirty="0" smtClean="0">
                <a:solidFill>
                  <a:srgbClr val="404040"/>
                </a:solidFill>
                <a:latin typeface="Arial" pitchFamily="34" charset="0"/>
                <a:ea typeface="ＭＳ Ｐゴシック" pitchFamily="84" charset="-128"/>
                <a:cs typeface="Arial" pitchFamily="34" charset="0"/>
              </a:rPr>
              <a:t>.</a:t>
            </a:r>
            <a:br>
              <a:rPr lang="en-US" sz="2400" i="1" dirty="0" smtClean="0">
                <a:solidFill>
                  <a:srgbClr val="404040"/>
                </a:solidFill>
                <a:latin typeface="Arial" pitchFamily="34" charset="0"/>
                <a:ea typeface="ＭＳ Ｐゴシック" pitchFamily="84" charset="-128"/>
                <a:cs typeface="Arial" pitchFamily="34" charset="0"/>
              </a:rPr>
            </a:br>
            <a:endParaRPr lang="en-US" sz="2400" i="1" dirty="0">
              <a:solidFill>
                <a:srgbClr val="404040"/>
              </a:solidFill>
              <a:latin typeface="Arial" pitchFamily="34" charset="0"/>
              <a:ea typeface="ＭＳ Ｐゴシック" pitchFamily="84" charset="-128"/>
              <a:cs typeface="Arial" pitchFamily="34" charset="0"/>
            </a:endParaRPr>
          </a:p>
          <a:p>
            <a:pPr lvl="0" indent="-342900" eaLnBrk="0" fontAlgn="base" hangingPunct="0">
              <a:lnSpc>
                <a:spcPct val="95000"/>
              </a:lnSpc>
              <a:spcBef>
                <a:spcPts val="1200"/>
              </a:spcBef>
              <a:spcAft>
                <a:spcPct val="0"/>
              </a:spcAft>
              <a:buClrTx/>
              <a:buNone/>
              <a:defRPr/>
            </a:pPr>
            <a:r>
              <a:rPr lang="en-US" sz="2400" b="1" dirty="0">
                <a:solidFill>
                  <a:srgbClr val="404040"/>
                </a:solidFill>
                <a:latin typeface="Arial" pitchFamily="34" charset="0"/>
                <a:ea typeface="ＭＳ Ｐゴシック" pitchFamily="84" charset="-128"/>
                <a:cs typeface="Arial" pitchFamily="34" charset="0"/>
              </a:rPr>
              <a:t>Service mark </a:t>
            </a:r>
            <a:r>
              <a:rPr lang="en-US" sz="2400" b="1" i="1" dirty="0">
                <a:solidFill>
                  <a:srgbClr val="404040"/>
                </a:solidFill>
                <a:latin typeface="Arial" pitchFamily="34" charset="0"/>
                <a:ea typeface="ＭＳ Ｐゴシック" pitchFamily="84" charset="-128"/>
                <a:cs typeface="Arial" pitchFamily="34" charset="0"/>
              </a:rPr>
              <a:t>– </a:t>
            </a:r>
            <a:r>
              <a:rPr lang="en-US" sz="2400" i="1" dirty="0">
                <a:solidFill>
                  <a:srgbClr val="404040"/>
                </a:solidFill>
                <a:latin typeface="Arial" pitchFamily="34" charset="0"/>
                <a:ea typeface="ＭＳ Ｐゴシック" pitchFamily="84" charset="-128"/>
                <a:cs typeface="Arial" pitchFamily="34" charset="0"/>
              </a:rPr>
              <a:t>a design that identifies and distinguishes the source of a service rather than a product. </a:t>
            </a:r>
            <a:r>
              <a:rPr lang="en-US" sz="2400" b="1" dirty="0" smtClean="0">
                <a:solidFill>
                  <a:srgbClr val="404040"/>
                </a:solidFill>
                <a:latin typeface="Arial" pitchFamily="34" charset="0"/>
                <a:ea typeface="ＭＳ Ｐゴシック" pitchFamily="84" charset="-128"/>
                <a:cs typeface="Arial" pitchFamily="34" charset="0"/>
              </a:rPr>
              <a:t/>
            </a:r>
            <a:br>
              <a:rPr lang="en-US" sz="2400" b="1" dirty="0" smtClean="0">
                <a:solidFill>
                  <a:srgbClr val="404040"/>
                </a:solidFill>
                <a:latin typeface="Arial" pitchFamily="34" charset="0"/>
                <a:ea typeface="ＭＳ Ｐゴシック" pitchFamily="84" charset="-128"/>
                <a:cs typeface="Arial" pitchFamily="34" charset="0"/>
              </a:rPr>
            </a:br>
            <a:endParaRPr lang="en-US" sz="2400" b="1" dirty="0">
              <a:solidFill>
                <a:srgbClr val="404040"/>
              </a:solidFill>
              <a:latin typeface="Arial" pitchFamily="34" charset="0"/>
              <a:ea typeface="ＭＳ Ｐゴシック" pitchFamily="84" charset="-128"/>
              <a:cs typeface="Arial" pitchFamily="34" charset="0"/>
            </a:endParaRPr>
          </a:p>
          <a:p>
            <a:pPr lvl="0" eaLnBrk="0" fontAlgn="base" hangingPunct="0">
              <a:lnSpc>
                <a:spcPct val="80000"/>
              </a:lnSpc>
              <a:spcBef>
                <a:spcPts val="1200"/>
              </a:spcBef>
              <a:spcAft>
                <a:spcPct val="0"/>
              </a:spcAft>
              <a:buNone/>
              <a:defRPr/>
            </a:pPr>
            <a:r>
              <a:rPr lang="en-US" sz="2400" b="1" dirty="0">
                <a:solidFill>
                  <a:srgbClr val="404040"/>
                </a:solidFill>
                <a:latin typeface="Arial" pitchFamily="34" charset="0"/>
                <a:ea typeface="ＭＳ Ｐゴシック" pitchFamily="84" charset="-128"/>
                <a:cs typeface="Arial" pitchFamily="34" charset="0"/>
              </a:rPr>
              <a:t>Copyright –</a:t>
            </a:r>
            <a:r>
              <a:rPr lang="en-US" sz="2400" dirty="0">
                <a:solidFill>
                  <a:srgbClr val="404040"/>
                </a:solidFill>
                <a:latin typeface="Arial" pitchFamily="34" charset="0"/>
                <a:ea typeface="ＭＳ Ｐゴシック" pitchFamily="84" charset="-128"/>
                <a:cs typeface="Arial" pitchFamily="34" charset="0"/>
              </a:rPr>
              <a:t> </a:t>
            </a:r>
            <a:r>
              <a:rPr lang="en-US" sz="2400" i="1" dirty="0">
                <a:solidFill>
                  <a:srgbClr val="404040"/>
                </a:solidFill>
                <a:latin typeface="Arial" pitchFamily="34" charset="0"/>
                <a:ea typeface="ＭＳ Ｐゴシック" pitchFamily="84" charset="-128"/>
                <a:cs typeface="Arial" pitchFamily="34" charset="0"/>
              </a:rPr>
              <a:t>the symbol © (the letter c in a circle) and/or the word “copyright,” or the abbreviation “</a:t>
            </a:r>
            <a:r>
              <a:rPr lang="en-US" sz="2400" i="1" dirty="0" err="1">
                <a:solidFill>
                  <a:srgbClr val="404040"/>
                </a:solidFill>
                <a:latin typeface="Arial" pitchFamily="34" charset="0"/>
                <a:ea typeface="ＭＳ Ｐゴシック" pitchFamily="84" charset="-128"/>
                <a:cs typeface="Arial" pitchFamily="34" charset="0"/>
              </a:rPr>
              <a:t>copr</a:t>
            </a:r>
            <a:r>
              <a:rPr lang="en-US" sz="2400" i="1" dirty="0">
                <a:solidFill>
                  <a:srgbClr val="404040"/>
                </a:solidFill>
                <a:latin typeface="Arial" pitchFamily="34" charset="0"/>
                <a:ea typeface="ＭＳ Ｐゴシック" pitchFamily="84" charset="-128"/>
                <a:cs typeface="Arial" pitchFamily="34" charset="0"/>
              </a:rPr>
              <a:t>.” and the current year, and name of the owner of the copyright</a:t>
            </a:r>
            <a:r>
              <a:rPr lang="en-US" sz="2400" dirty="0" smtClean="0">
                <a:solidFill>
                  <a:srgbClr val="404040"/>
                </a:solidFill>
                <a:latin typeface="Arial" pitchFamily="34" charset="0"/>
                <a:ea typeface="ＭＳ Ｐゴシック" pitchFamily="84" charset="-128"/>
                <a:cs typeface="Arial" pitchFamily="34" charset="0"/>
              </a:rPr>
              <a:t>. </a:t>
            </a:r>
            <a:r>
              <a:rPr lang="en-US" sz="2400" i="1" dirty="0" smtClean="0">
                <a:solidFill>
                  <a:srgbClr val="FF0000"/>
                </a:solidFill>
                <a:latin typeface="Arial" pitchFamily="34" charset="0"/>
                <a:ea typeface="ＭＳ Ｐゴシック" pitchFamily="84" charset="-128"/>
                <a:cs typeface="Arial" pitchFamily="34" charset="0"/>
              </a:rPr>
              <a:t>Protection </a:t>
            </a:r>
            <a:r>
              <a:rPr lang="en-US" sz="2400" i="1" dirty="0">
                <a:solidFill>
                  <a:srgbClr val="FF0000"/>
                </a:solidFill>
                <a:latin typeface="Arial" pitchFamily="34" charset="0"/>
                <a:ea typeface="ＭＳ Ｐゴシック" pitchFamily="84" charset="-128"/>
                <a:cs typeface="Arial" pitchFamily="34" charset="0"/>
              </a:rPr>
              <a:t>for authors of original works of </a:t>
            </a:r>
            <a:r>
              <a:rPr lang="en-US" sz="2400" i="1" dirty="0" smtClean="0">
                <a:solidFill>
                  <a:srgbClr val="FF0000"/>
                </a:solidFill>
                <a:latin typeface="Arial" pitchFamily="34" charset="0"/>
                <a:ea typeface="ＭＳ Ｐゴシック" pitchFamily="84" charset="-128"/>
                <a:cs typeface="Arial" pitchFamily="34" charset="0"/>
              </a:rPr>
              <a:t>authorship</a:t>
            </a:r>
          </a:p>
          <a:p>
            <a:pPr lvl="0" eaLnBrk="0" fontAlgn="base" hangingPunct="0">
              <a:lnSpc>
                <a:spcPct val="80000"/>
              </a:lnSpc>
              <a:spcBef>
                <a:spcPts val="1200"/>
              </a:spcBef>
              <a:spcAft>
                <a:spcPct val="0"/>
              </a:spcAft>
              <a:buNone/>
              <a:defRPr/>
            </a:pPr>
            <a:endParaRPr lang="en-US" sz="2400" i="1" dirty="0" smtClean="0">
              <a:solidFill>
                <a:srgbClr val="FF0000"/>
              </a:solidFill>
              <a:latin typeface="Arial" pitchFamily="34" charset="0"/>
              <a:ea typeface="ＭＳ Ｐゴシック" pitchFamily="84" charset="-128"/>
              <a:cs typeface="Arial" pitchFamily="34" charset="0"/>
            </a:endParaRPr>
          </a:p>
          <a:p>
            <a:pPr lvl="0" eaLnBrk="0" fontAlgn="base" hangingPunct="0">
              <a:lnSpc>
                <a:spcPct val="80000"/>
              </a:lnSpc>
              <a:spcBef>
                <a:spcPts val="1200"/>
              </a:spcBef>
              <a:spcAft>
                <a:spcPct val="0"/>
              </a:spcAft>
              <a:buNone/>
              <a:defRPr/>
            </a:pPr>
            <a:endParaRPr lang="en-US" sz="2400" i="1" dirty="0">
              <a:solidFill>
                <a:srgbClr val="FF0000"/>
              </a:solidFill>
              <a:latin typeface="Arial" pitchFamily="34" charset="0"/>
              <a:ea typeface="ＭＳ Ｐゴシック" pitchFamily="84" charset="-128"/>
              <a:cs typeface="Arial" pitchFamily="34" charset="0"/>
            </a:endParaRPr>
          </a:p>
          <a:p>
            <a:pPr marL="609600" lvl="0" indent="-609600" eaLnBrk="0" fontAlgn="base" hangingPunct="0">
              <a:lnSpc>
                <a:spcPct val="80000"/>
              </a:lnSpc>
              <a:spcBef>
                <a:spcPts val="1200"/>
              </a:spcBef>
              <a:spcAft>
                <a:spcPct val="0"/>
              </a:spcAft>
              <a:buNone/>
              <a:defRPr/>
            </a:pPr>
            <a:r>
              <a:rPr lang="en-US" sz="2400" b="1" dirty="0" smtClean="0">
                <a:solidFill>
                  <a:srgbClr val="404040"/>
                </a:solidFill>
                <a:latin typeface="Arial" pitchFamily="34" charset="0"/>
                <a:ea typeface="ＭＳ Ｐゴシック" pitchFamily="84" charset="-128"/>
                <a:cs typeface="Arial" pitchFamily="34" charset="0"/>
              </a:rPr>
              <a:t>Patents - </a:t>
            </a:r>
            <a:r>
              <a:rPr lang="en-US" sz="2400" i="1" dirty="0" smtClean="0">
                <a:solidFill>
                  <a:srgbClr val="404040"/>
                </a:solidFill>
                <a:latin typeface="Arial" pitchFamily="34" charset="0"/>
                <a:ea typeface="ＭＳ Ｐゴシック" pitchFamily="84" charset="-128"/>
                <a:cs typeface="Arial" pitchFamily="34" charset="0"/>
              </a:rPr>
              <a:t>an </a:t>
            </a:r>
            <a:r>
              <a:rPr lang="en-US" sz="2400" i="1" dirty="0">
                <a:solidFill>
                  <a:srgbClr val="404040"/>
                </a:solidFill>
                <a:latin typeface="Arial" pitchFamily="34" charset="0"/>
                <a:ea typeface="ＭＳ Ｐゴシック" pitchFamily="84" charset="-128"/>
                <a:cs typeface="Arial" pitchFamily="34" charset="0"/>
              </a:rPr>
              <a:t>exclusive right, granted by the </a:t>
            </a:r>
            <a:r>
              <a:rPr lang="en-US" sz="2400" i="1" dirty="0" smtClean="0">
                <a:solidFill>
                  <a:srgbClr val="404040"/>
                </a:solidFill>
                <a:latin typeface="Arial" pitchFamily="34" charset="0"/>
                <a:ea typeface="ＭＳ Ｐゴシック" pitchFamily="84" charset="-128"/>
                <a:cs typeface="Arial" pitchFamily="34" charset="0"/>
              </a:rPr>
              <a:t>government</a:t>
            </a:r>
            <a:r>
              <a:rPr lang="en-US" sz="2400" i="1" dirty="0">
                <a:solidFill>
                  <a:srgbClr val="404040"/>
                </a:solidFill>
                <a:latin typeface="Arial" pitchFamily="34" charset="0"/>
                <a:ea typeface="ＭＳ Ｐゴシック" pitchFamily="84" charset="-128"/>
                <a:cs typeface="Arial" pitchFamily="34" charset="0"/>
              </a:rPr>
              <a:t>, to produce, use, and sell an invention or process.</a:t>
            </a:r>
          </a:p>
          <a:p>
            <a:pPr marL="609600" lvl="0" indent="-609600" algn="ctr" fontAlgn="base">
              <a:lnSpc>
                <a:spcPct val="80000"/>
              </a:lnSpc>
              <a:spcBef>
                <a:spcPts val="1200"/>
              </a:spcBef>
              <a:spcAft>
                <a:spcPct val="0"/>
              </a:spcAft>
              <a:buNone/>
              <a:defRPr/>
            </a:pPr>
            <a:r>
              <a:rPr lang="en-US" sz="2000" b="1" i="1" dirty="0">
                <a:solidFill>
                  <a:srgbClr val="404040"/>
                </a:solidFill>
                <a:ea typeface="ＭＳ Ｐゴシック" pitchFamily="84" charset="-128"/>
                <a:cs typeface="Arial" pitchFamily="34" charset="0"/>
              </a:rPr>
              <a:t>T</a:t>
            </a:r>
            <a:r>
              <a:rPr lang="en-US" sz="2000" b="1" i="1" dirty="0" smtClean="0">
                <a:solidFill>
                  <a:srgbClr val="404040"/>
                </a:solidFill>
                <a:ea typeface="ＭＳ Ｐゴシック" pitchFamily="84" charset="-128"/>
                <a:cs typeface="Arial" pitchFamily="34" charset="0"/>
              </a:rPr>
              <a:t>he </a:t>
            </a:r>
            <a:r>
              <a:rPr lang="en-US" sz="2000" b="1" i="1" dirty="0">
                <a:solidFill>
                  <a:srgbClr val="404040"/>
                </a:solidFill>
                <a:ea typeface="ＭＳ Ｐゴシック" pitchFamily="84" charset="-128"/>
                <a:cs typeface="Arial" pitchFamily="34" charset="0"/>
              </a:rPr>
              <a:t>success of your business depends on much more than a patent.</a:t>
            </a:r>
          </a:p>
          <a:p>
            <a:pPr lvl="0" fontAlgn="base">
              <a:lnSpc>
                <a:spcPct val="80000"/>
              </a:lnSpc>
              <a:spcBef>
                <a:spcPts val="1200"/>
              </a:spcBef>
              <a:spcAft>
                <a:spcPct val="0"/>
              </a:spcAft>
              <a:buNone/>
              <a:defRPr/>
            </a:pPr>
            <a:endParaRPr lang="en-US" sz="2400" dirty="0">
              <a:solidFill>
                <a:srgbClr val="404040"/>
              </a:solidFill>
              <a:latin typeface="Arial" pitchFamily="34" charset="0"/>
              <a:ea typeface="ＭＳ Ｐゴシック" pitchFamily="84" charset="-128"/>
              <a:cs typeface="Arial" pitchFamily="34" charset="0"/>
            </a:endParaRPr>
          </a:p>
          <a:p>
            <a:pPr lvl="0" fontAlgn="base">
              <a:lnSpc>
                <a:spcPct val="80000"/>
              </a:lnSpc>
              <a:spcBef>
                <a:spcPts val="1200"/>
              </a:spcBef>
              <a:spcAft>
                <a:spcPct val="0"/>
              </a:spcAft>
              <a:buNone/>
              <a:defRPr/>
            </a:pPr>
            <a:endParaRPr lang="en-US" sz="2400" dirty="0">
              <a:solidFill>
                <a:srgbClr val="404040"/>
              </a:solidFill>
              <a:latin typeface="Arial" pitchFamily="34" charset="0"/>
              <a:ea typeface="ＭＳ Ｐゴシック" pitchFamily="84" charset="-128"/>
              <a:cs typeface="Arial" pitchFamily="34" charset="0"/>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58369" y="4112589"/>
            <a:ext cx="1571231" cy="8859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descr="C:\Users\Eisenstat\AppData\Local\Microsoft\Windows\Temporary Internet Files\Content.IE5\95GUAIIB\coca-cola-logo[1].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51711" y="1676399"/>
            <a:ext cx="1739315" cy="608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96113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389"/>
            <a:ext cx="9144000" cy="751514"/>
          </a:xfrm>
        </p:spPr>
        <p:txBody>
          <a:bodyPr/>
          <a:lstStyle/>
          <a:p>
            <a:r>
              <a:rPr lang="en-US" dirty="0" smtClean="0"/>
              <a:t>Class 13 - Privacy</a:t>
            </a:r>
            <a:endParaRPr lang="en-US" dirty="0"/>
          </a:p>
        </p:txBody>
      </p:sp>
      <p:sp>
        <p:nvSpPr>
          <p:cNvPr id="3" name="Content Placeholder 2"/>
          <p:cNvSpPr>
            <a:spLocks noGrp="1"/>
          </p:cNvSpPr>
          <p:nvPr>
            <p:ph idx="1"/>
          </p:nvPr>
        </p:nvSpPr>
        <p:spPr>
          <a:xfrm>
            <a:off x="457200" y="990600"/>
            <a:ext cx="8534400" cy="4800600"/>
          </a:xfrm>
        </p:spPr>
        <p:txBody>
          <a:bodyPr/>
          <a:lstStyle/>
          <a:p>
            <a:pPr marL="114300" indent="0">
              <a:buNone/>
            </a:pPr>
            <a:r>
              <a:rPr lang="en-US" dirty="0" smtClean="0"/>
              <a:t>Laws vary by country with the laws in Europe more stringent than those in the U.S.</a:t>
            </a:r>
          </a:p>
          <a:p>
            <a:pPr marL="114300" indent="0">
              <a:buNone/>
            </a:pPr>
            <a:endParaRPr lang="en-US" dirty="0"/>
          </a:p>
          <a:p>
            <a:pPr marL="114300" indent="0">
              <a:buNone/>
            </a:pPr>
            <a:r>
              <a:rPr lang="en-US" dirty="0" smtClean="0"/>
              <a:t>More focus on privacy as more businesses try to monetize consumer information.</a:t>
            </a:r>
          </a:p>
          <a:p>
            <a:pPr marL="114300" indent="0">
              <a:buNone/>
            </a:pPr>
            <a:endParaRPr lang="en-US" dirty="0"/>
          </a:p>
          <a:p>
            <a:pPr marL="114300" indent="0">
              <a:buNone/>
            </a:pPr>
            <a:r>
              <a:rPr lang="en-US" dirty="0" smtClean="0"/>
              <a:t>In general, aggregated data is okay if no one can see individual data and information</a:t>
            </a:r>
            <a:endParaRPr lang="en-US" dirty="0"/>
          </a:p>
        </p:txBody>
      </p:sp>
      <p:sp>
        <p:nvSpPr>
          <p:cNvPr id="5" name="Rectangle 4"/>
          <p:cNvSpPr/>
          <p:nvPr/>
        </p:nvSpPr>
        <p:spPr>
          <a:xfrm>
            <a:off x="914400" y="5638800"/>
            <a:ext cx="7620000" cy="646331"/>
          </a:xfrm>
          <a:prstGeom prst="rect">
            <a:avLst/>
          </a:prstGeom>
        </p:spPr>
        <p:txBody>
          <a:bodyPr wrap="square">
            <a:spAutoFit/>
          </a:bodyPr>
          <a:lstStyle/>
          <a:p>
            <a:r>
              <a:rPr lang="en-US" dirty="0">
                <a:hlinkClick r:id="rId3"/>
              </a:rPr>
              <a:t>http://</a:t>
            </a:r>
            <a:r>
              <a:rPr lang="en-US" dirty="0" smtClean="0">
                <a:hlinkClick r:id="rId3"/>
              </a:rPr>
              <a:t>profile.standardandpoors.com/content/SP_Global_PII_Privacy_Form</a:t>
            </a:r>
            <a:endParaRPr lang="en-US" dirty="0" smtClean="0"/>
          </a:p>
          <a:p>
            <a:endParaRPr lang="en-US" dirty="0"/>
          </a:p>
        </p:txBody>
      </p:sp>
    </p:spTree>
    <p:extLst>
      <p:ext uri="{BB962C8B-B14F-4D97-AF65-F5344CB8AC3E}">
        <p14:creationId xmlns:p14="http://schemas.microsoft.com/office/powerpoint/2010/main" val="118210353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pc="0" dirty="0" smtClean="0">
                <a:ea typeface="ＭＳ Ｐゴシック" pitchFamily="84" charset="-128"/>
              </a:rPr>
              <a:t>Class 13 - Protecting </a:t>
            </a:r>
            <a:r>
              <a:rPr lang="en-US" spc="0" dirty="0">
                <a:ea typeface="ＭＳ Ｐゴシック" pitchFamily="84" charset="-128"/>
              </a:rPr>
              <a:t>Tangible Assets: Risk</a:t>
            </a:r>
            <a:endParaRPr lang="en-US" dirty="0"/>
          </a:p>
        </p:txBody>
      </p:sp>
      <p:sp>
        <p:nvSpPr>
          <p:cNvPr id="3" name="Content Placeholder 2"/>
          <p:cNvSpPr>
            <a:spLocks noGrp="1"/>
          </p:cNvSpPr>
          <p:nvPr>
            <p:ph idx="1"/>
          </p:nvPr>
        </p:nvSpPr>
        <p:spPr>
          <a:xfrm>
            <a:off x="685800" y="838200"/>
            <a:ext cx="7620000" cy="5338483"/>
          </a:xfrm>
        </p:spPr>
        <p:txBody>
          <a:bodyPr>
            <a:normAutofit fontScale="70000" lnSpcReduction="20000"/>
          </a:bodyPr>
          <a:lstStyle/>
          <a:p>
            <a:pPr lvl="0" indent="-342900" fontAlgn="base">
              <a:lnSpc>
                <a:spcPct val="80000"/>
              </a:lnSpc>
              <a:spcBef>
                <a:spcPts val="1200"/>
              </a:spcBef>
              <a:spcAft>
                <a:spcPct val="0"/>
              </a:spcAft>
              <a:buClrTx/>
              <a:buNone/>
              <a:defRPr/>
            </a:pPr>
            <a:r>
              <a:rPr lang="en-US" sz="4000" b="1" dirty="0">
                <a:solidFill>
                  <a:srgbClr val="404040"/>
                </a:solidFill>
                <a:ea typeface="ＭＳ Ｐゴシック" pitchFamily="84" charset="-128"/>
                <a:cs typeface="Arial" pitchFamily="34" charset="0"/>
              </a:rPr>
              <a:t>Insurance -</a:t>
            </a:r>
            <a:r>
              <a:rPr lang="en-US" b="1" dirty="0">
                <a:solidFill>
                  <a:srgbClr val="404040"/>
                </a:solidFill>
                <a:latin typeface="Arial" pitchFamily="34" charset="0"/>
                <a:ea typeface="ＭＳ Ｐゴシック" pitchFamily="84" charset="-128"/>
                <a:cs typeface="Arial" pitchFamily="34" charset="0"/>
              </a:rPr>
              <a:t> </a:t>
            </a:r>
            <a:r>
              <a:rPr lang="en-US" dirty="0">
                <a:solidFill>
                  <a:srgbClr val="404040"/>
                </a:solidFill>
                <a:ea typeface="ＭＳ Ｐゴシック" pitchFamily="84" charset="-128"/>
                <a:cs typeface="Arial" pitchFamily="34" charset="0"/>
              </a:rPr>
              <a:t>System of protection for payment to protect people &amp; businesses from having property or wealth damaged or destroyed, protects Your Business from Disaster</a:t>
            </a:r>
            <a:br>
              <a:rPr lang="en-US" dirty="0">
                <a:solidFill>
                  <a:srgbClr val="404040"/>
                </a:solidFill>
                <a:ea typeface="ＭＳ Ｐゴシック" pitchFamily="84" charset="-128"/>
                <a:cs typeface="Arial" pitchFamily="34" charset="0"/>
              </a:rPr>
            </a:br>
            <a:r>
              <a:rPr lang="en-US" dirty="0">
                <a:solidFill>
                  <a:srgbClr val="404040"/>
                </a:solidFill>
                <a:ea typeface="ＭＳ Ｐゴシック" pitchFamily="84" charset="-128"/>
                <a:cs typeface="Arial" pitchFamily="34" charset="0"/>
              </a:rPr>
              <a:t>Premium - monthly cost of insurance</a:t>
            </a:r>
            <a:br>
              <a:rPr lang="en-US" dirty="0">
                <a:solidFill>
                  <a:srgbClr val="404040"/>
                </a:solidFill>
                <a:ea typeface="ＭＳ Ｐゴシック" pitchFamily="84" charset="-128"/>
                <a:cs typeface="Arial" pitchFamily="34" charset="0"/>
              </a:rPr>
            </a:br>
            <a:r>
              <a:rPr lang="en-US" dirty="0">
                <a:solidFill>
                  <a:srgbClr val="404040"/>
                </a:solidFill>
                <a:ea typeface="ＭＳ Ｐゴシック" pitchFamily="84" charset="-128"/>
                <a:cs typeface="Arial" pitchFamily="34" charset="0"/>
              </a:rPr>
              <a:t>Deductible - amount of loss or damage a policy holder covers before the insurer pays on a claim.</a:t>
            </a:r>
          </a:p>
          <a:p>
            <a:pPr marL="594360" lvl="2" eaLnBrk="0" fontAlgn="base" hangingPunct="0">
              <a:lnSpc>
                <a:spcPct val="80000"/>
              </a:lnSpc>
              <a:spcBef>
                <a:spcPts val="600"/>
              </a:spcBef>
              <a:spcAft>
                <a:spcPct val="0"/>
              </a:spcAft>
              <a:buClrTx/>
              <a:buFontTx/>
              <a:buChar char="-"/>
              <a:defRPr/>
            </a:pPr>
            <a:r>
              <a:rPr lang="en-US" sz="3200" dirty="0">
                <a:solidFill>
                  <a:srgbClr val="404040"/>
                </a:solidFill>
                <a:ea typeface="ＭＳ Ｐゴシック" pitchFamily="84" charset="-128"/>
                <a:cs typeface="Arial" pitchFamily="34" charset="0"/>
              </a:rPr>
              <a:t>Lower </a:t>
            </a:r>
            <a:r>
              <a:rPr lang="en-US" sz="3200" dirty="0" err="1">
                <a:solidFill>
                  <a:srgbClr val="404040"/>
                </a:solidFill>
                <a:ea typeface="ＭＳ Ｐゴシック" pitchFamily="84" charset="-128"/>
                <a:cs typeface="Arial" pitchFamily="34" charset="0"/>
              </a:rPr>
              <a:t>deductable</a:t>
            </a:r>
            <a:r>
              <a:rPr lang="en-US" sz="3200" dirty="0">
                <a:solidFill>
                  <a:srgbClr val="404040"/>
                </a:solidFill>
                <a:ea typeface="ＭＳ Ｐゴシック" pitchFamily="84" charset="-128"/>
                <a:cs typeface="Arial" pitchFamily="34" charset="0"/>
              </a:rPr>
              <a:t> = Higher premium</a:t>
            </a:r>
          </a:p>
          <a:p>
            <a:pPr marL="594360" lvl="2" eaLnBrk="0" fontAlgn="base" hangingPunct="0">
              <a:lnSpc>
                <a:spcPct val="80000"/>
              </a:lnSpc>
              <a:spcBef>
                <a:spcPts val="600"/>
              </a:spcBef>
              <a:spcAft>
                <a:spcPct val="0"/>
              </a:spcAft>
              <a:buClrTx/>
              <a:buFontTx/>
              <a:buChar char="-"/>
              <a:defRPr/>
            </a:pPr>
            <a:r>
              <a:rPr lang="en-US" sz="3200" dirty="0">
                <a:solidFill>
                  <a:srgbClr val="404040"/>
                </a:solidFill>
                <a:ea typeface="ＭＳ Ｐゴシック" pitchFamily="84" charset="-128"/>
                <a:cs typeface="Arial" pitchFamily="34" charset="0"/>
              </a:rPr>
              <a:t>Higher </a:t>
            </a:r>
            <a:r>
              <a:rPr lang="en-US" sz="3200" dirty="0" err="1">
                <a:solidFill>
                  <a:srgbClr val="404040"/>
                </a:solidFill>
                <a:ea typeface="ＭＳ Ｐゴシック" pitchFamily="84" charset="-128"/>
                <a:cs typeface="Arial" pitchFamily="34" charset="0"/>
              </a:rPr>
              <a:t>deductable</a:t>
            </a:r>
            <a:r>
              <a:rPr lang="en-US" sz="3200" dirty="0">
                <a:solidFill>
                  <a:srgbClr val="404040"/>
                </a:solidFill>
                <a:ea typeface="ＭＳ Ｐゴシック" pitchFamily="84" charset="-128"/>
                <a:cs typeface="Arial" pitchFamily="34" charset="0"/>
              </a:rPr>
              <a:t> = Lower premium</a:t>
            </a:r>
          </a:p>
          <a:p>
            <a:pPr marL="594360" lvl="2" eaLnBrk="0" fontAlgn="base" hangingPunct="0">
              <a:lnSpc>
                <a:spcPct val="80000"/>
              </a:lnSpc>
              <a:spcBef>
                <a:spcPts val="600"/>
              </a:spcBef>
              <a:spcAft>
                <a:spcPct val="0"/>
              </a:spcAft>
              <a:buClrTx/>
              <a:buFontTx/>
              <a:buChar char="-"/>
              <a:defRPr/>
            </a:pPr>
            <a:endParaRPr lang="en-US" sz="2400" b="1" i="1" dirty="0">
              <a:solidFill>
                <a:srgbClr val="404040"/>
              </a:solidFill>
              <a:latin typeface="Arial" pitchFamily="34" charset="0"/>
              <a:ea typeface="ＭＳ Ｐゴシック" pitchFamily="84" charset="-128"/>
              <a:cs typeface="Arial" pitchFamily="34" charset="0"/>
            </a:endParaRPr>
          </a:p>
          <a:p>
            <a:pPr marL="0" indent="0" eaLnBrk="0" fontAlgn="base" hangingPunct="0">
              <a:lnSpc>
                <a:spcPct val="80000"/>
              </a:lnSpc>
              <a:spcBef>
                <a:spcPts val="600"/>
              </a:spcBef>
              <a:spcAft>
                <a:spcPct val="0"/>
              </a:spcAft>
              <a:buNone/>
              <a:defRPr/>
            </a:pPr>
            <a:r>
              <a:rPr lang="en-US" sz="4000" b="1" dirty="0" smtClean="0">
                <a:solidFill>
                  <a:srgbClr val="404040"/>
                </a:solidFill>
                <a:ea typeface="ＭＳ Ｐゴシック" pitchFamily="84" charset="-128"/>
                <a:cs typeface="Arial" pitchFamily="34" charset="0"/>
              </a:rPr>
              <a:t>Always </a:t>
            </a:r>
            <a:r>
              <a:rPr lang="en-US" sz="4000" b="1" dirty="0">
                <a:solidFill>
                  <a:srgbClr val="404040"/>
                </a:solidFill>
                <a:ea typeface="ＭＳ Ｐゴシック" pitchFamily="84" charset="-128"/>
                <a:cs typeface="Arial" pitchFamily="34" charset="0"/>
              </a:rPr>
              <a:t>back up your data</a:t>
            </a:r>
          </a:p>
          <a:p>
            <a:pPr lvl="0" fontAlgn="base">
              <a:lnSpc>
                <a:spcPct val="95000"/>
              </a:lnSpc>
              <a:spcBef>
                <a:spcPts val="1200"/>
              </a:spcBef>
              <a:spcAft>
                <a:spcPct val="0"/>
              </a:spcAft>
              <a:buNone/>
              <a:defRPr/>
            </a:pPr>
            <a:endParaRPr lang="en-US" sz="1300" b="1" dirty="0">
              <a:solidFill>
                <a:srgbClr val="404040"/>
              </a:solidFill>
              <a:latin typeface="Arial" pitchFamily="34" charset="0"/>
              <a:ea typeface="ＭＳ Ｐゴシック" pitchFamily="84" charset="-128"/>
              <a:cs typeface="Arial" pitchFamily="34" charset="0"/>
            </a:endParaRPr>
          </a:p>
          <a:p>
            <a:pPr marL="0" lvl="0" indent="0" eaLnBrk="0" fontAlgn="base" hangingPunct="0">
              <a:lnSpc>
                <a:spcPct val="80000"/>
              </a:lnSpc>
              <a:spcBef>
                <a:spcPts val="600"/>
              </a:spcBef>
              <a:spcAft>
                <a:spcPct val="0"/>
              </a:spcAft>
              <a:buNone/>
              <a:defRPr/>
            </a:pPr>
            <a:r>
              <a:rPr lang="en-US" sz="4000" b="1" dirty="0">
                <a:solidFill>
                  <a:srgbClr val="404040"/>
                </a:solidFill>
                <a:ea typeface="ＭＳ Ｐゴシック" pitchFamily="84" charset="-128"/>
                <a:cs typeface="Arial" pitchFamily="34" charset="0"/>
              </a:rPr>
              <a:t>Maintain hard copies of critical information in case there is a power failure</a:t>
            </a:r>
          </a:p>
          <a:p>
            <a:pPr lvl="0" fontAlgn="base">
              <a:lnSpc>
                <a:spcPct val="95000"/>
              </a:lnSpc>
              <a:spcBef>
                <a:spcPts val="1200"/>
              </a:spcBef>
              <a:spcAft>
                <a:spcPct val="0"/>
              </a:spcAft>
              <a:buNone/>
              <a:defRPr/>
            </a:pPr>
            <a:endParaRPr lang="en-US" sz="1300" b="1" dirty="0">
              <a:solidFill>
                <a:srgbClr val="404040"/>
              </a:solidFill>
              <a:latin typeface="Arial" pitchFamily="34" charset="0"/>
              <a:ea typeface="ＭＳ Ｐゴシック" pitchFamily="84" charset="-128"/>
              <a:cs typeface="Arial" pitchFamily="34" charset="0"/>
            </a:endParaRPr>
          </a:p>
          <a:p>
            <a:pPr marL="0" indent="0" eaLnBrk="0" fontAlgn="base" hangingPunct="0">
              <a:lnSpc>
                <a:spcPct val="80000"/>
              </a:lnSpc>
              <a:spcBef>
                <a:spcPts val="600"/>
              </a:spcBef>
              <a:spcAft>
                <a:spcPct val="0"/>
              </a:spcAft>
              <a:buNone/>
              <a:defRPr/>
            </a:pPr>
            <a:r>
              <a:rPr lang="en-US" sz="4000" b="1" dirty="0">
                <a:solidFill>
                  <a:srgbClr val="404040"/>
                </a:solidFill>
                <a:ea typeface="ＭＳ Ｐゴシック" pitchFamily="84" charset="-128"/>
                <a:cs typeface="Arial" pitchFamily="34" charset="0"/>
              </a:rPr>
              <a:t>The more customers depend on your network, the more network redundancy is needed</a:t>
            </a:r>
          </a:p>
          <a:p>
            <a:pPr marL="0" indent="0" eaLnBrk="0" fontAlgn="base" hangingPunct="0">
              <a:lnSpc>
                <a:spcPct val="80000"/>
              </a:lnSpc>
              <a:spcBef>
                <a:spcPts val="600"/>
              </a:spcBef>
              <a:spcAft>
                <a:spcPct val="0"/>
              </a:spcAft>
              <a:buNone/>
              <a:defRPr/>
            </a:pPr>
            <a:endParaRPr lang="en-US" sz="3400" b="1" dirty="0">
              <a:solidFill>
                <a:srgbClr val="404040"/>
              </a:solidFill>
              <a:ea typeface="ＭＳ Ｐゴシック" pitchFamily="84" charset="-128"/>
              <a:cs typeface="Arial" pitchFamily="34" charset="0"/>
            </a:endParaRPr>
          </a:p>
          <a:p>
            <a:pPr marL="0" lvl="0" indent="0" fontAlgn="base">
              <a:lnSpc>
                <a:spcPct val="95000"/>
              </a:lnSpc>
              <a:spcBef>
                <a:spcPts val="1200"/>
              </a:spcBef>
              <a:spcAft>
                <a:spcPct val="0"/>
              </a:spcAft>
              <a:buNone/>
              <a:defRPr/>
            </a:pPr>
            <a:r>
              <a:rPr lang="en-US" sz="4000" b="1" dirty="0">
                <a:solidFill>
                  <a:srgbClr val="404040"/>
                </a:solidFill>
                <a:ea typeface="ＭＳ Ｐゴシック" pitchFamily="84" charset="-128"/>
                <a:cs typeface="Arial" pitchFamily="34" charset="0"/>
              </a:rPr>
              <a:t>Have a Disaster Recovery plan to identify what you will do in case of fire or other </a:t>
            </a:r>
            <a:r>
              <a:rPr lang="en-US" sz="4000" b="1" dirty="0" smtClean="0">
                <a:solidFill>
                  <a:srgbClr val="404040"/>
                </a:solidFill>
                <a:ea typeface="ＭＳ Ｐゴシック" pitchFamily="84" charset="-128"/>
                <a:cs typeface="Arial" pitchFamily="34" charset="0"/>
              </a:rPr>
              <a:t>catastrophe</a:t>
            </a:r>
            <a:endParaRPr lang="en-US" sz="4000" i="1" dirty="0">
              <a:solidFill>
                <a:srgbClr val="404040"/>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125780579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pc="0" dirty="0" smtClean="0">
                <a:ea typeface="ＭＳ Ｐゴシック" pitchFamily="84" charset="-128"/>
              </a:rPr>
              <a:t>Class 13 - Licenses</a:t>
            </a:r>
            <a:r>
              <a:rPr lang="en-US" spc="0" dirty="0">
                <a:ea typeface="ＭＳ Ｐゴシック" pitchFamily="84" charset="-128"/>
              </a:rPr>
              <a:t>, Permits, </a:t>
            </a:r>
            <a:r>
              <a:rPr lang="en-US" spc="0" dirty="0" smtClean="0">
                <a:ea typeface="ＭＳ Ｐゴシック" pitchFamily="84" charset="-128"/>
              </a:rPr>
              <a:t>Certificates</a:t>
            </a:r>
            <a:endParaRPr lang="en-US" dirty="0"/>
          </a:p>
        </p:txBody>
      </p:sp>
      <p:sp>
        <p:nvSpPr>
          <p:cNvPr id="3" name="Content Placeholder 2"/>
          <p:cNvSpPr>
            <a:spLocks noGrp="1"/>
          </p:cNvSpPr>
          <p:nvPr>
            <p:ph idx="1"/>
          </p:nvPr>
        </p:nvSpPr>
        <p:spPr>
          <a:xfrm>
            <a:off x="685800" y="1066800"/>
            <a:ext cx="7620000" cy="4800600"/>
          </a:xfrm>
        </p:spPr>
        <p:txBody>
          <a:bodyPr>
            <a:noAutofit/>
          </a:bodyPr>
          <a:lstStyle/>
          <a:p>
            <a:pPr lvl="0" indent="-342900" eaLnBrk="0" fontAlgn="base" hangingPunct="0">
              <a:lnSpc>
                <a:spcPct val="95000"/>
              </a:lnSpc>
              <a:spcBef>
                <a:spcPts val="1200"/>
              </a:spcBef>
              <a:spcAft>
                <a:spcPct val="0"/>
              </a:spcAft>
              <a:buClrTx/>
              <a:buNone/>
              <a:defRPr/>
            </a:pPr>
            <a:r>
              <a:rPr lang="en-US" b="1" dirty="0">
                <a:solidFill>
                  <a:srgbClr val="FF0000"/>
                </a:solidFill>
                <a:ea typeface="ＭＳ Ｐゴシック" pitchFamily="84" charset="-128"/>
                <a:cs typeface="Arial" pitchFamily="34" charset="0"/>
              </a:rPr>
              <a:t>Permit</a:t>
            </a:r>
            <a:r>
              <a:rPr lang="en-US" b="1" dirty="0">
                <a:solidFill>
                  <a:srgbClr val="404040"/>
                </a:solidFill>
                <a:ea typeface="ＭＳ Ｐゴシック" pitchFamily="84" charset="-128"/>
                <a:cs typeface="Arial" pitchFamily="34" charset="0"/>
              </a:rPr>
              <a:t> – an official document that gives a party the right to put on a specific event</a:t>
            </a:r>
            <a:r>
              <a:rPr lang="en-US" b="1" dirty="0" smtClean="0">
                <a:solidFill>
                  <a:srgbClr val="404040"/>
                </a:solidFill>
                <a:ea typeface="ＭＳ Ｐゴシック" pitchFamily="84" charset="-128"/>
                <a:cs typeface="Arial" pitchFamily="34" charset="0"/>
              </a:rPr>
              <a:t>.</a:t>
            </a:r>
            <a:br>
              <a:rPr lang="en-US" b="1" dirty="0" smtClean="0">
                <a:solidFill>
                  <a:srgbClr val="404040"/>
                </a:solidFill>
                <a:ea typeface="ＭＳ Ｐゴシック" pitchFamily="84" charset="-128"/>
                <a:cs typeface="Arial" pitchFamily="34" charset="0"/>
              </a:rPr>
            </a:br>
            <a:endParaRPr lang="en-US" b="1" dirty="0">
              <a:solidFill>
                <a:srgbClr val="404040"/>
              </a:solidFill>
              <a:ea typeface="ＭＳ Ｐゴシック" pitchFamily="84" charset="-128"/>
              <a:cs typeface="Arial" pitchFamily="34" charset="0"/>
            </a:endParaRPr>
          </a:p>
          <a:p>
            <a:pPr lvl="0" indent="-342900" fontAlgn="base">
              <a:lnSpc>
                <a:spcPct val="95000"/>
              </a:lnSpc>
              <a:spcBef>
                <a:spcPts val="1200"/>
              </a:spcBef>
              <a:spcAft>
                <a:spcPct val="0"/>
              </a:spcAft>
              <a:buClrTx/>
              <a:buNone/>
              <a:defRPr/>
            </a:pPr>
            <a:r>
              <a:rPr lang="en-US" b="1" dirty="0">
                <a:solidFill>
                  <a:srgbClr val="FF0000"/>
                </a:solidFill>
                <a:ea typeface="ＭＳ Ｐゴシック" pitchFamily="84" charset="-128"/>
                <a:cs typeface="Arial" pitchFamily="34" charset="0"/>
              </a:rPr>
              <a:t>License</a:t>
            </a:r>
            <a:r>
              <a:rPr lang="en-US" b="1" dirty="0">
                <a:solidFill>
                  <a:srgbClr val="404040"/>
                </a:solidFill>
                <a:ea typeface="ＭＳ Ｐゴシック" pitchFamily="84" charset="-128"/>
                <a:cs typeface="Arial" pitchFamily="34" charset="0"/>
              </a:rPr>
              <a:t>  - an official document that grants the right to engage in an activity for a specified period of time</a:t>
            </a:r>
            <a:r>
              <a:rPr lang="en-US" b="1" dirty="0" smtClean="0">
                <a:solidFill>
                  <a:srgbClr val="404040"/>
                </a:solidFill>
                <a:ea typeface="ＭＳ Ｐゴシック" pitchFamily="84" charset="-128"/>
                <a:cs typeface="Arial" pitchFamily="34" charset="0"/>
              </a:rPr>
              <a:t>.</a:t>
            </a:r>
            <a:br>
              <a:rPr lang="en-US" b="1" dirty="0" smtClean="0">
                <a:solidFill>
                  <a:srgbClr val="404040"/>
                </a:solidFill>
                <a:ea typeface="ＭＳ Ｐゴシック" pitchFamily="84" charset="-128"/>
                <a:cs typeface="Arial" pitchFamily="34" charset="0"/>
              </a:rPr>
            </a:br>
            <a:endParaRPr lang="en-US" b="1" dirty="0">
              <a:solidFill>
                <a:srgbClr val="404040"/>
              </a:solidFill>
              <a:ea typeface="ＭＳ Ｐゴシック" pitchFamily="84" charset="-128"/>
              <a:cs typeface="Arial" pitchFamily="34" charset="0"/>
            </a:endParaRPr>
          </a:p>
          <a:p>
            <a:pPr lvl="0" indent="-342900" fontAlgn="base">
              <a:lnSpc>
                <a:spcPct val="95000"/>
              </a:lnSpc>
              <a:spcBef>
                <a:spcPts val="1200"/>
              </a:spcBef>
              <a:spcAft>
                <a:spcPct val="0"/>
              </a:spcAft>
              <a:buClrTx/>
              <a:buNone/>
              <a:defRPr/>
            </a:pPr>
            <a:r>
              <a:rPr lang="en-US" b="1" dirty="0">
                <a:solidFill>
                  <a:srgbClr val="FF0000"/>
                </a:solidFill>
                <a:ea typeface="ＭＳ Ｐゴシック" pitchFamily="84" charset="-128"/>
                <a:cs typeface="Arial" pitchFamily="34" charset="0"/>
              </a:rPr>
              <a:t>Certificate</a:t>
            </a:r>
            <a:r>
              <a:rPr lang="en-US" b="1" dirty="0">
                <a:solidFill>
                  <a:srgbClr val="404040"/>
                </a:solidFill>
                <a:ea typeface="ＭＳ Ｐゴシック" pitchFamily="84" charset="-128"/>
                <a:cs typeface="Arial" pitchFamily="34" charset="0"/>
              </a:rPr>
              <a:t> – an official document that verifies an accomplishment or a level of expertise.</a:t>
            </a:r>
          </a:p>
          <a:p>
            <a:pPr lvl="0" indent="-342900" fontAlgn="base">
              <a:lnSpc>
                <a:spcPct val="95000"/>
              </a:lnSpc>
              <a:spcBef>
                <a:spcPts val="1200"/>
              </a:spcBef>
              <a:spcAft>
                <a:spcPct val="0"/>
              </a:spcAft>
              <a:buClrTx/>
              <a:buNone/>
              <a:defRPr/>
            </a:pPr>
            <a:endParaRPr lang="en-US" b="1" dirty="0">
              <a:solidFill>
                <a:srgbClr val="404040"/>
              </a:solidFill>
              <a:ea typeface="ＭＳ Ｐゴシック" pitchFamily="84" charset="-128"/>
              <a:cs typeface="Arial" pitchFamily="34" charset="0"/>
            </a:endParaRPr>
          </a:p>
          <a:p>
            <a:pPr marL="114300" indent="0">
              <a:buNone/>
            </a:pPr>
            <a:endParaRPr lang="en-US" dirty="0"/>
          </a:p>
        </p:txBody>
      </p:sp>
    </p:spTree>
    <p:extLst>
      <p:ext uri="{BB962C8B-B14F-4D97-AF65-F5344CB8AC3E}">
        <p14:creationId xmlns:p14="http://schemas.microsoft.com/office/powerpoint/2010/main" val="162387478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718" y="85725"/>
            <a:ext cx="9008710" cy="1143000"/>
          </a:xfrm>
        </p:spPr>
        <p:txBody>
          <a:bodyPr>
            <a:normAutofit/>
          </a:bodyPr>
          <a:lstStyle/>
          <a:p>
            <a:pPr lvl="0"/>
            <a:r>
              <a:rPr lang="en-US" spc="0" dirty="0" smtClean="0">
                <a:ea typeface="ＭＳ Ｐゴシック" pitchFamily="84" charset="-128"/>
              </a:rPr>
              <a:t>Class 13 - Operations</a:t>
            </a:r>
            <a:r>
              <a:rPr lang="en-US" sz="2400" spc="0" dirty="0">
                <a:ea typeface="ＭＳ Ｐゴシック" pitchFamily="84" charset="-128"/>
              </a:rPr>
              <a:t/>
            </a:r>
            <a:br>
              <a:rPr lang="en-US" sz="2400" spc="0" dirty="0">
                <a:ea typeface="ＭＳ Ｐゴシック" pitchFamily="84" charset="-128"/>
              </a:rPr>
            </a:br>
            <a:endParaRPr lang="en-US" sz="2400" dirty="0"/>
          </a:p>
        </p:txBody>
      </p:sp>
      <p:sp>
        <p:nvSpPr>
          <p:cNvPr id="3" name="Content Placeholder 2"/>
          <p:cNvSpPr>
            <a:spLocks noGrp="1"/>
          </p:cNvSpPr>
          <p:nvPr>
            <p:ph idx="1"/>
          </p:nvPr>
        </p:nvSpPr>
        <p:spPr>
          <a:xfrm>
            <a:off x="762000" y="1143000"/>
            <a:ext cx="7620000" cy="4800600"/>
          </a:xfrm>
        </p:spPr>
        <p:txBody>
          <a:bodyPr>
            <a:normAutofit/>
          </a:bodyPr>
          <a:lstStyle/>
          <a:p>
            <a:pPr lvl="0" indent="-342900" fontAlgn="base">
              <a:lnSpc>
                <a:spcPct val="95000"/>
              </a:lnSpc>
              <a:spcBef>
                <a:spcPts val="1200"/>
              </a:spcBef>
              <a:spcAft>
                <a:spcPct val="0"/>
              </a:spcAft>
              <a:buClrTx/>
              <a:buNone/>
              <a:defRPr/>
            </a:pPr>
            <a:r>
              <a:rPr lang="en-US" sz="2800" b="1" dirty="0">
                <a:solidFill>
                  <a:srgbClr val="404040"/>
                </a:solidFill>
                <a:ea typeface="ＭＳ Ｐゴシック" pitchFamily="84" charset="-128"/>
                <a:cs typeface="Arial" pitchFamily="34" charset="0"/>
              </a:rPr>
              <a:t>Operations - a set of actions that produce goods &amp; </a:t>
            </a:r>
            <a:r>
              <a:rPr lang="en-US" sz="2800" b="1" dirty="0" smtClean="0">
                <a:solidFill>
                  <a:srgbClr val="404040"/>
                </a:solidFill>
                <a:ea typeface="ＭＳ Ｐゴシック" pitchFamily="84" charset="-128"/>
                <a:cs typeface="Arial" pitchFamily="34" charset="0"/>
              </a:rPr>
              <a:t>services</a:t>
            </a:r>
          </a:p>
          <a:p>
            <a:pPr lvl="0" indent="-342900" fontAlgn="base">
              <a:lnSpc>
                <a:spcPct val="95000"/>
              </a:lnSpc>
              <a:spcBef>
                <a:spcPts val="1200"/>
              </a:spcBef>
              <a:spcAft>
                <a:spcPct val="0"/>
              </a:spcAft>
              <a:buClrTx/>
              <a:buNone/>
              <a:defRPr/>
            </a:pPr>
            <a:r>
              <a:rPr lang="en-US" sz="2800" b="1" dirty="0" smtClean="0">
                <a:solidFill>
                  <a:srgbClr val="404040"/>
                </a:solidFill>
                <a:ea typeface="ＭＳ Ｐゴシック" pitchFamily="84" charset="-128"/>
                <a:cs typeface="Arial" pitchFamily="34" charset="0"/>
              </a:rPr>
              <a:t>Operating </a:t>
            </a:r>
            <a:r>
              <a:rPr lang="en-US" sz="2800" b="1" dirty="0">
                <a:solidFill>
                  <a:srgbClr val="404040"/>
                </a:solidFill>
                <a:ea typeface="ＭＳ Ｐゴシック" pitchFamily="84" charset="-128"/>
                <a:cs typeface="Arial" pitchFamily="34" charset="0"/>
              </a:rPr>
              <a:t>efficiency is critical to business </a:t>
            </a:r>
            <a:r>
              <a:rPr lang="en-US" sz="2800" b="1" dirty="0" smtClean="0">
                <a:solidFill>
                  <a:srgbClr val="404040"/>
                </a:solidFill>
                <a:ea typeface="ＭＳ Ｐゴシック" pitchFamily="84" charset="-128"/>
                <a:cs typeface="Arial" pitchFamily="34" charset="0"/>
              </a:rPr>
              <a:t>success</a:t>
            </a:r>
          </a:p>
          <a:p>
            <a:pPr lvl="0" indent="-342900" fontAlgn="base">
              <a:lnSpc>
                <a:spcPct val="95000"/>
              </a:lnSpc>
              <a:spcBef>
                <a:spcPts val="1200"/>
              </a:spcBef>
              <a:spcAft>
                <a:spcPct val="0"/>
              </a:spcAft>
              <a:buClrTx/>
              <a:buNone/>
              <a:defRPr/>
            </a:pPr>
            <a:r>
              <a:rPr lang="en-US" sz="2800" b="1" dirty="0" smtClean="0">
                <a:solidFill>
                  <a:srgbClr val="404040"/>
                </a:solidFill>
                <a:ea typeface="ＭＳ Ｐゴシック" pitchFamily="84" charset="-128"/>
                <a:cs typeface="Arial" pitchFamily="34" charset="0"/>
              </a:rPr>
              <a:t>Executing on an idea is critical to success</a:t>
            </a:r>
          </a:p>
          <a:p>
            <a:pPr lvl="0" indent="-342900" fontAlgn="base">
              <a:lnSpc>
                <a:spcPct val="95000"/>
              </a:lnSpc>
              <a:spcBef>
                <a:spcPts val="1200"/>
              </a:spcBef>
              <a:spcAft>
                <a:spcPct val="0"/>
              </a:spcAft>
              <a:buClrTx/>
              <a:buNone/>
              <a:defRPr/>
            </a:pPr>
            <a:r>
              <a:rPr lang="en-US" sz="2800" b="1" dirty="0" smtClean="0">
                <a:solidFill>
                  <a:srgbClr val="404040"/>
                </a:solidFill>
                <a:ea typeface="ＭＳ Ｐゴシック" pitchFamily="84" charset="-128"/>
                <a:cs typeface="Arial" pitchFamily="34" charset="0"/>
              </a:rPr>
              <a:t>Good execution is as important as a good idea</a:t>
            </a:r>
          </a:p>
          <a:p>
            <a:pPr fontAlgn="base">
              <a:lnSpc>
                <a:spcPct val="95000"/>
              </a:lnSpc>
              <a:spcBef>
                <a:spcPts val="1200"/>
              </a:spcBef>
              <a:spcAft>
                <a:spcPct val="0"/>
              </a:spcAft>
              <a:buNone/>
              <a:defRPr/>
            </a:pPr>
            <a:r>
              <a:rPr lang="en-US" sz="2800" b="1" dirty="0">
                <a:solidFill>
                  <a:srgbClr val="404040"/>
                </a:solidFill>
                <a:ea typeface="ＭＳ Ｐゴシック" pitchFamily="84" charset="-128"/>
                <a:cs typeface="Arial" pitchFamily="34" charset="0"/>
              </a:rPr>
              <a:t>Supply Chain </a:t>
            </a:r>
            <a:r>
              <a:rPr lang="en-US" sz="2800" b="1" dirty="0" smtClean="0">
                <a:solidFill>
                  <a:srgbClr val="404040"/>
                </a:solidFill>
                <a:ea typeface="ＭＳ Ｐゴシック" pitchFamily="84" charset="-128"/>
                <a:cs typeface="Arial" pitchFamily="34" charset="0"/>
              </a:rPr>
              <a:t>Management - </a:t>
            </a:r>
            <a:r>
              <a:rPr lang="en-US" sz="2800" dirty="0" smtClean="0">
                <a:solidFill>
                  <a:srgbClr val="404040"/>
                </a:solidFill>
                <a:ea typeface="ＭＳ Ｐゴシック" pitchFamily="84" charset="-128"/>
                <a:cs typeface="Arial" pitchFamily="34" charset="0"/>
              </a:rPr>
              <a:t>The </a:t>
            </a:r>
            <a:r>
              <a:rPr lang="en-US" sz="2800" dirty="0">
                <a:solidFill>
                  <a:srgbClr val="404040"/>
                </a:solidFill>
                <a:ea typeface="ＭＳ Ｐゴシック" pitchFamily="84" charset="-128"/>
                <a:cs typeface="Arial" pitchFamily="34" charset="0"/>
              </a:rPr>
              <a:t>supervision of sourcing, procuring, production, &amp; logistics to go from raw materials to end consumers across multiple intermediate steps.</a:t>
            </a:r>
            <a:br>
              <a:rPr lang="en-US" sz="2800" dirty="0">
                <a:solidFill>
                  <a:srgbClr val="404040"/>
                </a:solidFill>
                <a:ea typeface="ＭＳ Ｐゴシック" pitchFamily="84" charset="-128"/>
                <a:cs typeface="Arial" pitchFamily="34" charset="0"/>
              </a:rPr>
            </a:br>
            <a:endParaRPr lang="en-US" sz="2800" dirty="0">
              <a:solidFill>
                <a:srgbClr val="404040"/>
              </a:solidFill>
              <a:ea typeface="ＭＳ Ｐゴシック" pitchFamily="84" charset="-128"/>
              <a:cs typeface="Arial" pitchFamily="34" charset="0"/>
            </a:endParaRPr>
          </a:p>
          <a:p>
            <a:pPr lvl="0" fontAlgn="base">
              <a:lnSpc>
                <a:spcPct val="95000"/>
              </a:lnSpc>
              <a:spcBef>
                <a:spcPts val="1200"/>
              </a:spcBef>
              <a:spcAft>
                <a:spcPct val="0"/>
              </a:spcAft>
              <a:buNone/>
              <a:defRPr/>
            </a:pPr>
            <a:endParaRPr lang="en-US" sz="2800" b="1" dirty="0">
              <a:solidFill>
                <a:srgbClr val="404040"/>
              </a:solidFill>
              <a:ea typeface="ＭＳ Ｐゴシック" pitchFamily="84" charset="-128"/>
              <a:cs typeface="Arial" pitchFamily="34" charset="0"/>
            </a:endParaRPr>
          </a:p>
        </p:txBody>
      </p:sp>
    </p:spTree>
    <p:extLst>
      <p:ext uri="{BB962C8B-B14F-4D97-AF65-F5344CB8AC3E}">
        <p14:creationId xmlns:p14="http://schemas.microsoft.com/office/powerpoint/2010/main" val="11175560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5246" y="762000"/>
            <a:ext cx="7891553" cy="5283201"/>
          </a:xfrm>
        </p:spPr>
        <p:txBody>
          <a:bodyPr>
            <a:normAutofit fontScale="62500" lnSpcReduction="20000"/>
          </a:bodyPr>
          <a:lstStyle/>
          <a:p>
            <a:pPr marL="0" lvl="0" indent="0">
              <a:lnSpc>
                <a:spcPct val="80000"/>
              </a:lnSpc>
              <a:spcBef>
                <a:spcPts val="1200"/>
              </a:spcBef>
              <a:buNone/>
              <a:defRPr/>
            </a:pPr>
            <a:r>
              <a:rPr lang="en-US" sz="2900" b="1" dirty="0" smtClean="0">
                <a:solidFill>
                  <a:srgbClr val="FF0000"/>
                </a:solidFill>
                <a:latin typeface="Arial" pitchFamily="34" charset="0"/>
                <a:ea typeface="ＭＳ Ｐゴシック" pitchFamily="84" charset="-128"/>
                <a:cs typeface="Arial" pitchFamily="34" charset="0"/>
              </a:rPr>
              <a:t>Coercive</a:t>
            </a:r>
            <a:endParaRPr lang="en-US" sz="2900" b="1" dirty="0">
              <a:solidFill>
                <a:srgbClr val="FF0000"/>
              </a:solidFill>
              <a:latin typeface="Arial" pitchFamily="34" charset="0"/>
              <a:ea typeface="ＭＳ Ｐゴシック" pitchFamily="84" charset="-128"/>
              <a:cs typeface="Arial" pitchFamily="34" charset="0"/>
            </a:endParaRP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Pro</a:t>
            </a:r>
            <a:r>
              <a:rPr lang="en-US" sz="2200" b="1" dirty="0">
                <a:solidFill>
                  <a:srgbClr val="404040"/>
                </a:solidFill>
                <a:latin typeface="Arial" pitchFamily="34" charset="0"/>
                <a:ea typeface="ＭＳ Ｐゴシック" pitchFamily="84" charset="-128"/>
                <a:cs typeface="Arial" pitchFamily="34" charset="0"/>
              </a:rPr>
              <a:t>: effective in disasters or with employees who need forceful </a:t>
            </a:r>
            <a:r>
              <a:rPr lang="en-US" sz="2200" b="1" dirty="0" smtClean="0">
                <a:solidFill>
                  <a:srgbClr val="404040"/>
                </a:solidFill>
                <a:latin typeface="Arial" pitchFamily="34" charset="0"/>
                <a:ea typeface="ＭＳ Ｐゴシック" pitchFamily="84" charset="-128"/>
                <a:cs typeface="Arial" pitchFamily="34" charset="0"/>
              </a:rPr>
              <a:t>management</a:t>
            </a: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Con</a:t>
            </a:r>
            <a:r>
              <a:rPr lang="en-US" sz="2200" b="1" dirty="0">
                <a:solidFill>
                  <a:srgbClr val="404040"/>
                </a:solidFill>
                <a:latin typeface="Arial" pitchFamily="34" charset="0"/>
                <a:ea typeface="ＭＳ Ｐゴシック" pitchFamily="84" charset="-128"/>
                <a:cs typeface="Arial" pitchFamily="34" charset="0"/>
              </a:rPr>
              <a:t>: hurts employee morale, creativity</a:t>
            </a:r>
            <a:endParaRPr lang="en-US" sz="2200" b="1" dirty="0" smtClean="0">
              <a:solidFill>
                <a:srgbClr val="404040"/>
              </a:solidFill>
              <a:latin typeface="Arial" pitchFamily="34" charset="0"/>
              <a:ea typeface="ＭＳ Ｐゴシック" pitchFamily="84" charset="-128"/>
              <a:cs typeface="Arial" pitchFamily="34" charset="0"/>
            </a:endParaRPr>
          </a:p>
          <a:p>
            <a:pPr marL="0" lvl="0" indent="0">
              <a:lnSpc>
                <a:spcPct val="80000"/>
              </a:lnSpc>
              <a:spcBef>
                <a:spcPts val="1200"/>
              </a:spcBef>
              <a:buNone/>
              <a:defRPr/>
            </a:pPr>
            <a:r>
              <a:rPr lang="en-US" sz="2900" b="1" dirty="0" smtClean="0">
                <a:solidFill>
                  <a:srgbClr val="FF0000"/>
                </a:solidFill>
                <a:latin typeface="Arial" pitchFamily="34" charset="0"/>
                <a:ea typeface="ＭＳ Ｐゴシック" pitchFamily="84" charset="-128"/>
                <a:cs typeface="Arial" pitchFamily="34" charset="0"/>
              </a:rPr>
              <a:t>Authoritative</a:t>
            </a: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Pro</a:t>
            </a:r>
            <a:r>
              <a:rPr lang="en-US" sz="2200" b="1" dirty="0">
                <a:solidFill>
                  <a:srgbClr val="404040"/>
                </a:solidFill>
                <a:latin typeface="Arial" pitchFamily="34" charset="0"/>
                <a:ea typeface="ＭＳ Ｐゴシック" pitchFamily="84" charset="-128"/>
                <a:cs typeface="Arial" pitchFamily="34" charset="0"/>
              </a:rPr>
              <a:t>: works well if leader is expert </a:t>
            </a:r>
            <a:endParaRPr lang="en-US" sz="2200" b="1" dirty="0" smtClean="0">
              <a:solidFill>
                <a:srgbClr val="404040"/>
              </a:solidFill>
              <a:latin typeface="Arial" pitchFamily="34" charset="0"/>
              <a:ea typeface="ＭＳ Ｐゴシック" pitchFamily="84" charset="-128"/>
              <a:cs typeface="Arial" pitchFamily="34" charset="0"/>
            </a:endParaRP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Con</a:t>
            </a:r>
            <a:r>
              <a:rPr lang="en-US" sz="2200" b="1" dirty="0">
                <a:solidFill>
                  <a:srgbClr val="404040"/>
                </a:solidFill>
                <a:latin typeface="Arial" pitchFamily="34" charset="0"/>
                <a:ea typeface="ＭＳ Ｐゴシック" pitchFamily="84" charset="-128"/>
                <a:cs typeface="Arial" pitchFamily="34" charset="0"/>
              </a:rPr>
              <a:t>: not good if leader is not an expert &amp; is trying to lead people who are</a:t>
            </a:r>
          </a:p>
          <a:p>
            <a:pPr marL="0" lvl="0" indent="0">
              <a:lnSpc>
                <a:spcPct val="80000"/>
              </a:lnSpc>
              <a:spcBef>
                <a:spcPts val="1200"/>
              </a:spcBef>
              <a:buNone/>
              <a:defRPr/>
            </a:pPr>
            <a:r>
              <a:rPr lang="en-US" sz="2900" b="1" dirty="0" err="1" smtClean="0">
                <a:solidFill>
                  <a:srgbClr val="FF0000"/>
                </a:solidFill>
                <a:latin typeface="Arial" pitchFamily="34" charset="0"/>
                <a:ea typeface="ＭＳ Ｐゴシック" pitchFamily="84" charset="-128"/>
                <a:cs typeface="Arial" pitchFamily="34" charset="0"/>
              </a:rPr>
              <a:t>Affiliative</a:t>
            </a:r>
            <a:r>
              <a:rPr lang="en-US" sz="2900" b="1" dirty="0" smtClean="0">
                <a:solidFill>
                  <a:srgbClr val="FF0000"/>
                </a:solidFill>
                <a:latin typeface="Arial" pitchFamily="34" charset="0"/>
                <a:ea typeface="ＭＳ Ｐゴシック" pitchFamily="84" charset="-128"/>
                <a:cs typeface="Arial" pitchFamily="34" charset="0"/>
              </a:rPr>
              <a:t> </a:t>
            </a: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Pro</a:t>
            </a:r>
            <a:r>
              <a:rPr lang="en-US" sz="2200" b="1" dirty="0">
                <a:solidFill>
                  <a:srgbClr val="404040"/>
                </a:solidFill>
                <a:latin typeface="Arial" pitchFamily="34" charset="0"/>
                <a:ea typeface="ＭＳ Ｐゴシック" pitchFamily="84" charset="-128"/>
                <a:cs typeface="Arial" pitchFamily="34" charset="0"/>
              </a:rPr>
              <a:t>: gets employees on board       </a:t>
            </a:r>
            <a:endParaRPr lang="en-US" sz="2200" b="1" dirty="0" smtClean="0">
              <a:solidFill>
                <a:srgbClr val="404040"/>
              </a:solidFill>
              <a:latin typeface="Arial" pitchFamily="34" charset="0"/>
              <a:ea typeface="ＭＳ Ｐゴシック" pitchFamily="84" charset="-128"/>
              <a:cs typeface="Arial" pitchFamily="34" charset="0"/>
            </a:endParaRPr>
          </a:p>
          <a:p>
            <a:pPr marL="800100" lvl="2" indent="0" fontAlgn="base">
              <a:lnSpc>
                <a:spcPct val="80000"/>
              </a:lnSpc>
              <a:spcBef>
                <a:spcPts val="1200"/>
              </a:spcBef>
              <a:spcAft>
                <a:spcPct val="0"/>
              </a:spcAft>
              <a:buNone/>
              <a:defRPr/>
            </a:pPr>
            <a:r>
              <a:rPr lang="en-US" sz="2200" b="1" dirty="0" smtClean="0">
                <a:solidFill>
                  <a:srgbClr val="404040"/>
                </a:solidFill>
                <a:latin typeface="Arial" pitchFamily="34" charset="0"/>
                <a:ea typeface="ＭＳ Ｐゴシック" pitchFamily="84" charset="-128"/>
                <a:cs typeface="Arial" pitchFamily="34" charset="0"/>
              </a:rPr>
              <a:t>Con</a:t>
            </a:r>
            <a:r>
              <a:rPr lang="en-US" sz="2200" b="1" dirty="0">
                <a:solidFill>
                  <a:srgbClr val="404040"/>
                </a:solidFill>
                <a:latin typeface="Arial" pitchFamily="34" charset="0"/>
                <a:ea typeface="ＭＳ Ｐゴシック" pitchFamily="84" charset="-128"/>
                <a:cs typeface="Arial" pitchFamily="34" charset="0"/>
              </a:rPr>
              <a:t>: can fail to give adequate direction</a:t>
            </a:r>
          </a:p>
          <a:p>
            <a:pPr marL="0" lvl="0" indent="0">
              <a:lnSpc>
                <a:spcPct val="80000"/>
              </a:lnSpc>
              <a:spcBef>
                <a:spcPts val="1200"/>
              </a:spcBef>
              <a:buNone/>
              <a:defRPr/>
            </a:pPr>
            <a:r>
              <a:rPr lang="en-US" sz="2900" b="1" dirty="0" smtClean="0">
                <a:solidFill>
                  <a:srgbClr val="FF0000"/>
                </a:solidFill>
                <a:latin typeface="Arial" pitchFamily="34" charset="0"/>
                <a:ea typeface="ＭＳ Ｐゴシック" pitchFamily="84" charset="-128"/>
                <a:cs typeface="Arial" pitchFamily="34" charset="0"/>
              </a:rPr>
              <a:t>Democratic</a:t>
            </a: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Pro</a:t>
            </a:r>
            <a:r>
              <a:rPr lang="en-US" sz="2200" b="1" dirty="0">
                <a:solidFill>
                  <a:srgbClr val="404040"/>
                </a:solidFill>
                <a:latin typeface="Arial" pitchFamily="34" charset="0"/>
                <a:ea typeface="ＭＳ Ｐゴシック" pitchFamily="84" charset="-128"/>
                <a:cs typeface="Arial" pitchFamily="34" charset="0"/>
              </a:rPr>
              <a:t>: builds </a:t>
            </a:r>
            <a:r>
              <a:rPr lang="en-US" sz="2200" b="1" dirty="0" smtClean="0">
                <a:solidFill>
                  <a:srgbClr val="404040"/>
                </a:solidFill>
                <a:latin typeface="Arial" pitchFamily="34" charset="0"/>
                <a:ea typeface="ＭＳ Ｐゴシック" pitchFamily="84" charset="-128"/>
                <a:cs typeface="Arial" pitchFamily="34" charset="0"/>
              </a:rPr>
              <a:t>morale</a:t>
            </a: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Con</a:t>
            </a:r>
            <a:r>
              <a:rPr lang="en-US" sz="2200" b="1" dirty="0">
                <a:solidFill>
                  <a:srgbClr val="404040"/>
                </a:solidFill>
                <a:latin typeface="Arial" pitchFamily="34" charset="0"/>
                <a:ea typeface="ＭＳ Ｐゴシック" pitchFamily="84" charset="-128"/>
                <a:cs typeface="Arial" pitchFamily="34" charset="0"/>
              </a:rPr>
              <a:t>: can result in endless meetings &amp; stagnation</a:t>
            </a:r>
          </a:p>
          <a:p>
            <a:pPr marL="0" lvl="0" indent="0">
              <a:lnSpc>
                <a:spcPct val="80000"/>
              </a:lnSpc>
              <a:spcBef>
                <a:spcPts val="1200"/>
              </a:spcBef>
              <a:buNone/>
              <a:defRPr/>
            </a:pPr>
            <a:r>
              <a:rPr lang="en-US" sz="2900" b="1" dirty="0" smtClean="0">
                <a:solidFill>
                  <a:srgbClr val="FF0000"/>
                </a:solidFill>
                <a:latin typeface="Arial" pitchFamily="34" charset="0"/>
                <a:ea typeface="ＭＳ Ｐゴシック" pitchFamily="84" charset="-128"/>
                <a:cs typeface="Arial" pitchFamily="34" charset="0"/>
              </a:rPr>
              <a:t>Pacesetting</a:t>
            </a:r>
          </a:p>
          <a:p>
            <a:pPr marL="800100" lvl="2" indent="0" fontAlgn="base">
              <a:lnSpc>
                <a:spcPct val="80000"/>
              </a:lnSpc>
              <a:spcBef>
                <a:spcPts val="1200"/>
              </a:spcBef>
              <a:spcAft>
                <a:spcPct val="0"/>
              </a:spcAft>
              <a:buNone/>
              <a:defRPr/>
            </a:pPr>
            <a:r>
              <a:rPr lang="en-US" sz="2200" b="1" dirty="0" smtClean="0">
                <a:solidFill>
                  <a:srgbClr val="404040"/>
                </a:solidFill>
                <a:latin typeface="Arial" pitchFamily="34" charset="0"/>
                <a:ea typeface="ＭＳ Ｐゴシック" pitchFamily="84" charset="-128"/>
                <a:cs typeface="Arial" pitchFamily="34" charset="0"/>
              </a:rPr>
              <a:t>Pro</a:t>
            </a:r>
            <a:r>
              <a:rPr lang="en-US" sz="2200" b="1" dirty="0">
                <a:solidFill>
                  <a:srgbClr val="404040"/>
                </a:solidFill>
                <a:latin typeface="Arial" pitchFamily="34" charset="0"/>
                <a:ea typeface="ＭＳ Ｐゴシック" pitchFamily="84" charset="-128"/>
                <a:cs typeface="Arial" pitchFamily="34" charset="0"/>
              </a:rPr>
              <a:t>: great when employees are self motivated</a:t>
            </a:r>
          </a:p>
          <a:p>
            <a:pPr marL="800100" lvl="2" indent="0" fontAlgn="base">
              <a:lnSpc>
                <a:spcPct val="80000"/>
              </a:lnSpc>
              <a:spcBef>
                <a:spcPts val="1200"/>
              </a:spcBef>
              <a:spcAft>
                <a:spcPct val="0"/>
              </a:spcAft>
              <a:buNone/>
              <a:defRPr/>
            </a:pPr>
            <a:r>
              <a:rPr lang="en-US" sz="2200" b="1" dirty="0">
                <a:solidFill>
                  <a:srgbClr val="404040"/>
                </a:solidFill>
                <a:latin typeface="Arial" pitchFamily="34" charset="0"/>
                <a:ea typeface="ＭＳ Ｐゴシック" pitchFamily="84" charset="-128"/>
                <a:cs typeface="Arial" pitchFamily="34" charset="0"/>
              </a:rPr>
              <a:t>Con: can overwhelm less committed employees</a:t>
            </a:r>
          </a:p>
          <a:p>
            <a:pPr marL="0" lvl="0" indent="0">
              <a:lnSpc>
                <a:spcPct val="80000"/>
              </a:lnSpc>
              <a:spcBef>
                <a:spcPts val="1200"/>
              </a:spcBef>
              <a:buNone/>
              <a:defRPr/>
            </a:pPr>
            <a:r>
              <a:rPr lang="en-US" sz="2900" b="1" dirty="0" smtClean="0">
                <a:solidFill>
                  <a:srgbClr val="FF0000"/>
                </a:solidFill>
                <a:latin typeface="Arial" pitchFamily="34" charset="0"/>
                <a:ea typeface="ＭＳ Ｐゴシック" pitchFamily="84" charset="-128"/>
                <a:cs typeface="Arial" pitchFamily="34" charset="0"/>
              </a:rPr>
              <a:t>Coaching</a:t>
            </a:r>
          </a:p>
          <a:p>
            <a:pPr marL="662940" lvl="2" indent="0">
              <a:lnSpc>
                <a:spcPct val="80000"/>
              </a:lnSpc>
              <a:spcBef>
                <a:spcPts val="1200"/>
              </a:spcBef>
              <a:buNone/>
              <a:defRPr/>
            </a:pPr>
            <a:r>
              <a:rPr lang="en-US" sz="2200" b="1" dirty="0" smtClean="0">
                <a:solidFill>
                  <a:srgbClr val="404040"/>
                </a:solidFill>
                <a:latin typeface="Arial" pitchFamily="34" charset="0"/>
                <a:ea typeface="ＭＳ Ｐゴシック" pitchFamily="84" charset="-128"/>
                <a:cs typeface="Arial" pitchFamily="34" charset="0"/>
              </a:rPr>
              <a:t>Pro</a:t>
            </a:r>
            <a:r>
              <a:rPr lang="en-US" sz="2200" b="1" dirty="0">
                <a:solidFill>
                  <a:srgbClr val="404040"/>
                </a:solidFill>
                <a:latin typeface="Arial" pitchFamily="34" charset="0"/>
                <a:ea typeface="ＭＳ Ｐゴシック" pitchFamily="84" charset="-128"/>
                <a:cs typeface="Arial" pitchFamily="34" charset="0"/>
              </a:rPr>
              <a:t>: good with new </a:t>
            </a:r>
            <a:r>
              <a:rPr lang="en-US" sz="2200" b="1" dirty="0" smtClean="0">
                <a:solidFill>
                  <a:srgbClr val="404040"/>
                </a:solidFill>
                <a:latin typeface="Arial" pitchFamily="34" charset="0"/>
                <a:ea typeface="ＭＳ Ｐゴシック" pitchFamily="84" charset="-128"/>
                <a:cs typeface="Arial" pitchFamily="34" charset="0"/>
              </a:rPr>
              <a:t>employees</a:t>
            </a:r>
          </a:p>
          <a:p>
            <a:pPr marL="662940" lvl="2" indent="0">
              <a:lnSpc>
                <a:spcPct val="80000"/>
              </a:lnSpc>
              <a:spcBef>
                <a:spcPts val="1200"/>
              </a:spcBef>
              <a:buNone/>
              <a:defRPr/>
            </a:pPr>
            <a:r>
              <a:rPr lang="en-US" sz="2200" b="1" dirty="0">
                <a:solidFill>
                  <a:srgbClr val="404040"/>
                </a:solidFill>
                <a:latin typeface="Arial" pitchFamily="34" charset="0"/>
                <a:ea typeface="ＭＳ Ｐゴシック" pitchFamily="84" charset="-128"/>
                <a:cs typeface="Arial" pitchFamily="34" charset="0"/>
              </a:rPr>
              <a:t>Con: can create resistance among long-term </a:t>
            </a:r>
            <a:r>
              <a:rPr lang="en-US" sz="2200" b="1" dirty="0" smtClean="0">
                <a:solidFill>
                  <a:srgbClr val="404040"/>
                </a:solidFill>
                <a:latin typeface="Arial" pitchFamily="34" charset="0"/>
                <a:ea typeface="ＭＳ Ｐゴシック" pitchFamily="84" charset="-128"/>
                <a:cs typeface="Arial" pitchFamily="34" charset="0"/>
              </a:rPr>
              <a:t>employees</a:t>
            </a:r>
          </a:p>
          <a:p>
            <a:pPr marL="662940" lvl="2" indent="0">
              <a:lnSpc>
                <a:spcPct val="80000"/>
              </a:lnSpc>
              <a:spcBef>
                <a:spcPts val="1200"/>
              </a:spcBef>
              <a:buNone/>
              <a:defRPr/>
            </a:pPr>
            <a:endParaRPr lang="en-US" sz="2200" b="1" dirty="0">
              <a:solidFill>
                <a:srgbClr val="404040"/>
              </a:solidFill>
              <a:latin typeface="Arial" pitchFamily="34" charset="0"/>
              <a:ea typeface="ＭＳ Ｐゴシック" pitchFamily="84" charset="-128"/>
              <a:cs typeface="Arial" pitchFamily="34" charset="0"/>
            </a:endParaRPr>
          </a:p>
          <a:p>
            <a:pPr marL="662940" lvl="2" indent="0">
              <a:lnSpc>
                <a:spcPct val="80000"/>
              </a:lnSpc>
              <a:spcBef>
                <a:spcPts val="1200"/>
              </a:spcBef>
              <a:buNone/>
              <a:defRPr/>
            </a:pPr>
            <a:endParaRPr lang="en-US" b="1" dirty="0">
              <a:solidFill>
                <a:srgbClr val="404040"/>
              </a:solidFill>
              <a:latin typeface="Arial" pitchFamily="34" charset="0"/>
              <a:ea typeface="ＭＳ Ｐゴシック" pitchFamily="84" charset="-128"/>
              <a:cs typeface="Arial" pitchFamily="34" charset="0"/>
            </a:endParaRPr>
          </a:p>
        </p:txBody>
      </p:sp>
      <p:sp>
        <p:nvSpPr>
          <p:cNvPr id="7" name="Rectangle 2"/>
          <p:cNvSpPr txBox="1">
            <a:spLocks noChangeArrowheads="1"/>
          </p:cNvSpPr>
          <p:nvPr/>
        </p:nvSpPr>
        <p:spPr>
          <a:xfrm>
            <a:off x="558800" y="93252"/>
            <a:ext cx="5663565" cy="285749"/>
          </a:xfrm>
          <a:prstGeom prst="rect">
            <a:avLst/>
          </a:prstGeo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sz="3600" b="1" i="1" dirty="0" smtClean="0">
                <a:latin typeface="+mj-lt"/>
                <a:ea typeface="+mj-ea"/>
                <a:cs typeface="+mj-cs"/>
              </a:rPr>
              <a:t>Class 13 - Leadership </a:t>
            </a:r>
            <a:r>
              <a:rPr lang="en-US" sz="3600" b="1" i="1" dirty="0">
                <a:latin typeface="+mj-lt"/>
                <a:ea typeface="+mj-ea"/>
                <a:cs typeface="+mj-cs"/>
              </a:rPr>
              <a:t>Styles</a:t>
            </a:r>
          </a:p>
        </p:txBody>
      </p:sp>
    </p:spTree>
    <p:extLst>
      <p:ext uri="{BB962C8B-B14F-4D97-AF65-F5344CB8AC3E}">
        <p14:creationId xmlns:p14="http://schemas.microsoft.com/office/powerpoint/2010/main" val="150228616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spc="0" dirty="0" smtClean="0">
                <a:ea typeface="ＭＳ Ｐゴシック" pitchFamily="84" charset="-128"/>
              </a:rPr>
              <a:t>Class 13 - Adding </a:t>
            </a:r>
            <a:r>
              <a:rPr lang="en-US" spc="0" dirty="0">
                <a:ea typeface="ＭＳ Ｐゴシック" pitchFamily="84" charset="-128"/>
              </a:rPr>
              <a:t>Employees to Your </a:t>
            </a:r>
            <a:r>
              <a:rPr lang="en-US" spc="0" dirty="0" smtClean="0">
                <a:ea typeface="ＭＳ Ｐゴシック" pitchFamily="84" charset="-128"/>
              </a:rPr>
              <a:t>Business</a:t>
            </a:r>
            <a:endParaRPr lang="en-US" dirty="0"/>
          </a:p>
        </p:txBody>
      </p:sp>
      <p:sp>
        <p:nvSpPr>
          <p:cNvPr id="3" name="Content Placeholder 2"/>
          <p:cNvSpPr>
            <a:spLocks noGrp="1"/>
          </p:cNvSpPr>
          <p:nvPr>
            <p:ph idx="1"/>
          </p:nvPr>
        </p:nvSpPr>
        <p:spPr>
          <a:xfrm>
            <a:off x="719592" y="990600"/>
            <a:ext cx="8043407" cy="5072490"/>
          </a:xfrm>
        </p:spPr>
        <p:txBody>
          <a:bodyPr>
            <a:normAutofit fontScale="85000" lnSpcReduction="20000"/>
          </a:bodyPr>
          <a:lstStyle/>
          <a:p>
            <a:pPr fontAlgn="base">
              <a:lnSpc>
                <a:spcPct val="95000"/>
              </a:lnSpc>
              <a:spcBef>
                <a:spcPts val="1200"/>
              </a:spcBef>
              <a:spcAft>
                <a:spcPct val="0"/>
              </a:spcAft>
              <a:buNone/>
              <a:defRPr/>
            </a:pPr>
            <a:r>
              <a:rPr lang="en-US" sz="2400" b="1" dirty="0" smtClean="0">
                <a:solidFill>
                  <a:srgbClr val="404040"/>
                </a:solidFill>
                <a:latin typeface="Arial" pitchFamily="34" charset="0"/>
                <a:ea typeface="ＭＳ Ｐゴシック" pitchFamily="84" charset="-128"/>
                <a:cs typeface="Arial" pitchFamily="34" charset="0"/>
              </a:rPr>
              <a:t>Human Resources - </a:t>
            </a:r>
            <a:r>
              <a:rPr lang="en-US" sz="2400" dirty="0" smtClean="0">
                <a:solidFill>
                  <a:srgbClr val="404040"/>
                </a:solidFill>
                <a:latin typeface="Arial" pitchFamily="34" charset="0"/>
                <a:ea typeface="ＭＳ Ｐゴシック" pitchFamily="84" charset="-128"/>
                <a:cs typeface="Arial" pitchFamily="34" charset="0"/>
              </a:rPr>
              <a:t>The </a:t>
            </a:r>
            <a:r>
              <a:rPr lang="en-US" sz="2400" dirty="0">
                <a:solidFill>
                  <a:srgbClr val="404040"/>
                </a:solidFill>
                <a:latin typeface="Arial" pitchFamily="34" charset="0"/>
                <a:ea typeface="ＭＳ Ｐゴシック" pitchFamily="84" charset="-128"/>
                <a:cs typeface="Arial" pitchFamily="34" charset="0"/>
              </a:rPr>
              <a:t>segment of a business that hires, trains, and develops a company’s employees</a:t>
            </a:r>
            <a:r>
              <a:rPr lang="en-US" sz="2400" dirty="0" smtClean="0">
                <a:solidFill>
                  <a:srgbClr val="404040"/>
                </a:solidFill>
                <a:latin typeface="Arial" pitchFamily="34" charset="0"/>
                <a:ea typeface="ＭＳ Ｐゴシック" pitchFamily="84" charset="-128"/>
                <a:cs typeface="Arial" pitchFamily="34" charset="0"/>
              </a:rPr>
              <a:t>.</a:t>
            </a:r>
          </a:p>
          <a:p>
            <a:pPr fontAlgn="base">
              <a:lnSpc>
                <a:spcPct val="95000"/>
              </a:lnSpc>
              <a:spcBef>
                <a:spcPts val="1200"/>
              </a:spcBef>
              <a:spcAft>
                <a:spcPct val="0"/>
              </a:spcAft>
              <a:buNone/>
              <a:defRPr/>
            </a:pPr>
            <a:endParaRPr lang="en-US" sz="2400" dirty="0">
              <a:solidFill>
                <a:srgbClr val="404040"/>
              </a:solidFill>
              <a:latin typeface="Arial" pitchFamily="34" charset="0"/>
              <a:ea typeface="ＭＳ Ｐゴシック" pitchFamily="84" charset="-128"/>
              <a:cs typeface="Arial" pitchFamily="34" charset="0"/>
            </a:endParaRPr>
          </a:p>
          <a:p>
            <a:pPr lvl="0" indent="-342900" fontAlgn="base">
              <a:lnSpc>
                <a:spcPct val="95000"/>
              </a:lnSpc>
              <a:spcBef>
                <a:spcPts val="1200"/>
              </a:spcBef>
              <a:spcAft>
                <a:spcPct val="0"/>
              </a:spcAft>
              <a:buClrTx/>
              <a:buNone/>
              <a:defRPr/>
            </a:pPr>
            <a:r>
              <a:rPr lang="en-US" sz="2400" b="1" dirty="0">
                <a:solidFill>
                  <a:srgbClr val="404040"/>
                </a:solidFill>
                <a:latin typeface="Arial" pitchFamily="34" charset="0"/>
                <a:ea typeface="ＭＳ Ｐゴシック" pitchFamily="84" charset="-128"/>
                <a:cs typeface="Arial" pitchFamily="34" charset="0"/>
              </a:rPr>
              <a:t>Recruitment</a:t>
            </a:r>
            <a:r>
              <a:rPr lang="en-US" sz="2400" b="1" i="1" dirty="0" smtClean="0">
                <a:solidFill>
                  <a:srgbClr val="404040"/>
                </a:solidFill>
                <a:ea typeface="ＭＳ Ｐゴシック" pitchFamily="84" charset="-128"/>
                <a:cs typeface="Arial" pitchFamily="34" charset="0"/>
              </a:rPr>
              <a:t> - </a:t>
            </a:r>
            <a:r>
              <a:rPr lang="en-US" sz="2400" dirty="0">
                <a:solidFill>
                  <a:srgbClr val="404040"/>
                </a:solidFill>
                <a:latin typeface="Arial" pitchFamily="34" charset="0"/>
                <a:ea typeface="ＭＳ Ｐゴシック" pitchFamily="84" charset="-128"/>
                <a:cs typeface="Arial" pitchFamily="34" charset="0"/>
              </a:rPr>
              <a:t>the process of finding and hiring employees</a:t>
            </a:r>
            <a:r>
              <a:rPr lang="en-US" sz="2400" b="1" dirty="0" smtClean="0">
                <a:solidFill>
                  <a:srgbClr val="404040"/>
                </a:solidFill>
                <a:ea typeface="ＭＳ Ｐゴシック" pitchFamily="84" charset="-128"/>
                <a:cs typeface="Arial" pitchFamily="34" charset="0"/>
              </a:rPr>
              <a:t>.</a:t>
            </a:r>
          </a:p>
          <a:p>
            <a:pPr lvl="0" indent="-342900" fontAlgn="base">
              <a:lnSpc>
                <a:spcPct val="95000"/>
              </a:lnSpc>
              <a:spcBef>
                <a:spcPts val="1200"/>
              </a:spcBef>
              <a:spcAft>
                <a:spcPct val="0"/>
              </a:spcAft>
              <a:buClrTx/>
              <a:buNone/>
              <a:defRPr/>
            </a:pPr>
            <a:endParaRPr lang="en-US" sz="2400" b="1" dirty="0">
              <a:solidFill>
                <a:srgbClr val="404040"/>
              </a:solidFill>
              <a:ea typeface="ＭＳ Ｐゴシック" pitchFamily="84" charset="-128"/>
              <a:cs typeface="Arial" pitchFamily="34" charset="0"/>
            </a:endParaRPr>
          </a:p>
          <a:p>
            <a:pPr lvl="0" indent="-342900" fontAlgn="base">
              <a:lnSpc>
                <a:spcPct val="95000"/>
              </a:lnSpc>
              <a:spcBef>
                <a:spcPts val="1200"/>
              </a:spcBef>
              <a:spcAft>
                <a:spcPct val="0"/>
              </a:spcAft>
              <a:buClrTx/>
              <a:buNone/>
              <a:defRPr/>
            </a:pPr>
            <a:r>
              <a:rPr lang="en-US" sz="2400" b="1" dirty="0">
                <a:solidFill>
                  <a:srgbClr val="404040"/>
                </a:solidFill>
                <a:latin typeface="Arial" pitchFamily="34" charset="0"/>
                <a:ea typeface="ＭＳ Ｐゴシック" pitchFamily="84" charset="-128"/>
                <a:cs typeface="Arial" pitchFamily="34" charset="0"/>
              </a:rPr>
              <a:t>Possible ways to bring good employees into the business:</a:t>
            </a:r>
          </a:p>
          <a:p>
            <a:pPr lvl="1" indent="-342900" fontAlgn="base">
              <a:lnSpc>
                <a:spcPct val="95000"/>
              </a:lnSpc>
              <a:spcBef>
                <a:spcPts val="1200"/>
              </a:spcBef>
              <a:spcAft>
                <a:spcPct val="0"/>
              </a:spcAft>
              <a:buClrTx/>
              <a:defRPr/>
            </a:pPr>
            <a:r>
              <a:rPr lang="en-US" sz="2400" b="1" i="1" dirty="0">
                <a:solidFill>
                  <a:srgbClr val="404040"/>
                </a:solidFill>
                <a:ea typeface="ＭＳ Ｐゴシック" pitchFamily="84" charset="-128"/>
                <a:cs typeface="Arial" pitchFamily="34" charset="0"/>
              </a:rPr>
              <a:t>Bring them in as partners.</a:t>
            </a:r>
          </a:p>
          <a:p>
            <a:pPr lvl="1" indent="-342900" fontAlgn="base">
              <a:lnSpc>
                <a:spcPct val="95000"/>
              </a:lnSpc>
              <a:spcBef>
                <a:spcPts val="1200"/>
              </a:spcBef>
              <a:spcAft>
                <a:spcPct val="0"/>
              </a:spcAft>
              <a:buClrTx/>
              <a:defRPr/>
            </a:pPr>
            <a:r>
              <a:rPr lang="en-US" sz="2400" b="1" i="1" dirty="0">
                <a:solidFill>
                  <a:srgbClr val="404040"/>
                </a:solidFill>
                <a:ea typeface="ＭＳ Ｐゴシック" pitchFamily="84" charset="-128"/>
                <a:cs typeface="Arial" pitchFamily="34" charset="0"/>
              </a:rPr>
              <a:t>Hire experts to accomplish specific tasks on a contractual or hourly basis.</a:t>
            </a:r>
          </a:p>
          <a:p>
            <a:pPr lvl="1" indent="-342900" fontAlgn="base">
              <a:lnSpc>
                <a:spcPct val="95000"/>
              </a:lnSpc>
              <a:spcBef>
                <a:spcPts val="1200"/>
              </a:spcBef>
              <a:spcAft>
                <a:spcPct val="0"/>
              </a:spcAft>
              <a:buClrTx/>
              <a:defRPr/>
            </a:pPr>
            <a:r>
              <a:rPr lang="en-US" sz="2400" b="1" i="1" dirty="0">
                <a:solidFill>
                  <a:srgbClr val="404040"/>
                </a:solidFill>
                <a:ea typeface="ＭＳ Ｐゴシック" pitchFamily="84" charset="-128"/>
                <a:cs typeface="Arial" pitchFamily="34" charset="0"/>
              </a:rPr>
              <a:t>Hire someone as a part-time or full-time regular employee. </a:t>
            </a:r>
          </a:p>
          <a:p>
            <a:pPr marL="114300" lvl="0" indent="0">
              <a:buNone/>
            </a:pPr>
            <a:endParaRPr lang="en-US" sz="2000" b="1" dirty="0" smtClean="0">
              <a:solidFill>
                <a:srgbClr val="404040"/>
              </a:solidFill>
              <a:latin typeface="Arial" pitchFamily="34" charset="0"/>
              <a:ea typeface="ＭＳ Ｐゴシック" pitchFamily="84" charset="-128"/>
              <a:cs typeface="Arial" pitchFamily="34" charset="0"/>
            </a:endParaRPr>
          </a:p>
          <a:p>
            <a:pPr marL="114300" lvl="0" indent="0" algn="ctr">
              <a:buNone/>
            </a:pPr>
            <a:r>
              <a:rPr lang="en-US" b="1" i="1" dirty="0" smtClean="0">
                <a:solidFill>
                  <a:srgbClr val="FF0000"/>
                </a:solidFill>
                <a:ea typeface="ＭＳ Ｐゴシック" pitchFamily="84" charset="-128"/>
                <a:cs typeface="Arial" pitchFamily="34" charset="0"/>
              </a:rPr>
              <a:t>Hire people you can work with and who share your vision. There are lots of smart people but not as many who will fit with your team.</a:t>
            </a:r>
            <a:endParaRPr lang="en-US" b="1" i="1" dirty="0">
              <a:solidFill>
                <a:srgbClr val="FF0000"/>
              </a:solidFill>
              <a:ea typeface="ＭＳ Ｐゴシック" pitchFamily="84" charset="-128"/>
              <a:cs typeface="Arial" pitchFamily="34" charset="0"/>
            </a:endParaRPr>
          </a:p>
          <a:p>
            <a:pPr marL="114300" indent="0">
              <a:buNone/>
            </a:pPr>
            <a:endParaRPr lang="en-US" dirty="0"/>
          </a:p>
        </p:txBody>
      </p:sp>
    </p:spTree>
    <p:extLst>
      <p:ext uri="{BB962C8B-B14F-4D97-AF65-F5344CB8AC3E}">
        <p14:creationId xmlns:p14="http://schemas.microsoft.com/office/powerpoint/2010/main" val="36335224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spc="0" dirty="0" smtClean="0">
                <a:ea typeface="ＭＳ Ｐゴシック" pitchFamily="84" charset="-128"/>
              </a:rPr>
              <a:t>Class 13 - Corporate Governance</a:t>
            </a:r>
            <a:endParaRPr lang="en-US" dirty="0"/>
          </a:p>
        </p:txBody>
      </p:sp>
      <p:sp>
        <p:nvSpPr>
          <p:cNvPr id="3" name="Content Placeholder 2"/>
          <p:cNvSpPr>
            <a:spLocks noGrp="1"/>
          </p:cNvSpPr>
          <p:nvPr>
            <p:ph idx="1"/>
          </p:nvPr>
        </p:nvSpPr>
        <p:spPr>
          <a:xfrm>
            <a:off x="671924" y="1139742"/>
            <a:ext cx="7859864" cy="4909682"/>
          </a:xfrm>
        </p:spPr>
        <p:txBody>
          <a:bodyPr>
            <a:normAutofit fontScale="92500" lnSpcReduction="10000"/>
          </a:bodyPr>
          <a:lstStyle/>
          <a:p>
            <a:pPr marL="0" lvl="0" indent="0" fontAlgn="base">
              <a:lnSpc>
                <a:spcPct val="95000"/>
              </a:lnSpc>
              <a:spcBef>
                <a:spcPts val="1200"/>
              </a:spcBef>
              <a:spcAft>
                <a:spcPct val="0"/>
              </a:spcAft>
              <a:buClr>
                <a:schemeClr val="tx2"/>
              </a:buClr>
              <a:buNone/>
              <a:defRPr/>
            </a:pPr>
            <a:r>
              <a:rPr lang="en-US" sz="2600" b="1" dirty="0">
                <a:solidFill>
                  <a:srgbClr val="FF0000"/>
                </a:solidFill>
                <a:ea typeface="ＭＳ Ｐゴシック" pitchFamily="84" charset="-128"/>
                <a:cs typeface="Arial" pitchFamily="34" charset="0"/>
              </a:rPr>
              <a:t>Corporate Governance – </a:t>
            </a:r>
            <a:r>
              <a:rPr lang="en-US" sz="2600" b="1" dirty="0">
                <a:solidFill>
                  <a:srgbClr val="404040"/>
                </a:solidFill>
                <a:ea typeface="ＭＳ Ｐゴシック" pitchFamily="84" charset="-128"/>
                <a:cs typeface="Arial" pitchFamily="34" charset="0"/>
              </a:rPr>
              <a:t>rules and safeguards to ensure that executives behave legally and ethically.</a:t>
            </a:r>
          </a:p>
          <a:p>
            <a:pPr marL="1090613" lvl="1" indent="-366713" fontAlgn="base">
              <a:lnSpc>
                <a:spcPct val="95000"/>
              </a:lnSpc>
              <a:spcBef>
                <a:spcPts val="600"/>
              </a:spcBef>
              <a:spcAft>
                <a:spcPct val="0"/>
              </a:spcAft>
              <a:buClrTx/>
              <a:buFont typeface="Wingdings" pitchFamily="2" charset="2"/>
              <a:buChar char="§"/>
              <a:defRPr/>
            </a:pPr>
            <a:r>
              <a:rPr lang="en-US" sz="2600" i="1" dirty="0">
                <a:solidFill>
                  <a:srgbClr val="404040"/>
                </a:solidFill>
                <a:ea typeface="ＭＳ Ｐゴシック" pitchFamily="84" charset="-128"/>
                <a:cs typeface="Arial" pitchFamily="34" charset="0"/>
              </a:rPr>
              <a:t>Do not treat company profits as personal funds.</a:t>
            </a:r>
          </a:p>
          <a:p>
            <a:pPr marL="1090613" lvl="1" indent="-366713" fontAlgn="base">
              <a:lnSpc>
                <a:spcPct val="95000"/>
              </a:lnSpc>
              <a:spcBef>
                <a:spcPts val="600"/>
              </a:spcBef>
              <a:spcAft>
                <a:spcPct val="0"/>
              </a:spcAft>
              <a:buClrTx/>
              <a:buFont typeface="Wingdings" pitchFamily="2" charset="2"/>
              <a:buChar char="§"/>
              <a:defRPr/>
            </a:pPr>
            <a:r>
              <a:rPr lang="en-US" sz="2600" i="1" dirty="0">
                <a:solidFill>
                  <a:srgbClr val="404040"/>
                </a:solidFill>
                <a:ea typeface="ＭＳ Ｐゴシック" pitchFamily="84" charset="-128"/>
                <a:cs typeface="Arial" pitchFamily="34" charset="0"/>
              </a:rPr>
              <a:t>Keep accurate records.</a:t>
            </a:r>
          </a:p>
          <a:p>
            <a:pPr marL="1090613" lvl="1" indent="-366713" fontAlgn="base">
              <a:lnSpc>
                <a:spcPct val="95000"/>
              </a:lnSpc>
              <a:spcBef>
                <a:spcPts val="600"/>
              </a:spcBef>
              <a:spcAft>
                <a:spcPct val="0"/>
              </a:spcAft>
              <a:buClrTx/>
              <a:buFont typeface="Wingdings" pitchFamily="2" charset="2"/>
              <a:buChar char="§"/>
              <a:defRPr/>
            </a:pPr>
            <a:r>
              <a:rPr lang="en-US" sz="2600" i="1" dirty="0">
                <a:solidFill>
                  <a:srgbClr val="404040"/>
                </a:solidFill>
                <a:ea typeface="ＭＳ Ｐゴシック" pitchFamily="84" charset="-128"/>
                <a:cs typeface="Arial" pitchFamily="34" charset="0"/>
              </a:rPr>
              <a:t>Use financial controls.</a:t>
            </a:r>
          </a:p>
          <a:p>
            <a:pPr marL="1090613" lvl="1" indent="-366713" fontAlgn="base">
              <a:lnSpc>
                <a:spcPct val="95000"/>
              </a:lnSpc>
              <a:spcBef>
                <a:spcPts val="600"/>
              </a:spcBef>
              <a:spcAft>
                <a:spcPct val="0"/>
              </a:spcAft>
              <a:buClrTx/>
              <a:buFont typeface="Wingdings" pitchFamily="2" charset="2"/>
              <a:buChar char="§"/>
              <a:defRPr/>
            </a:pPr>
            <a:r>
              <a:rPr lang="en-US" sz="2600" i="1" dirty="0">
                <a:solidFill>
                  <a:srgbClr val="404040"/>
                </a:solidFill>
                <a:ea typeface="ＭＳ Ｐゴシック" pitchFamily="84" charset="-128"/>
                <a:cs typeface="Arial" pitchFamily="34" charset="0"/>
              </a:rPr>
              <a:t>Create an advisory board.</a:t>
            </a:r>
          </a:p>
          <a:p>
            <a:pPr marL="1090613" lvl="1" indent="-366713" eaLnBrk="0" fontAlgn="base" hangingPunct="0">
              <a:lnSpc>
                <a:spcPct val="95000"/>
              </a:lnSpc>
              <a:spcBef>
                <a:spcPts val="600"/>
              </a:spcBef>
              <a:spcAft>
                <a:spcPct val="0"/>
              </a:spcAft>
              <a:buClrTx/>
              <a:buNone/>
              <a:defRPr/>
            </a:pPr>
            <a:endParaRPr lang="en-US" sz="2600" i="1" dirty="0">
              <a:solidFill>
                <a:srgbClr val="404040"/>
              </a:solidFill>
              <a:ea typeface="ＭＳ Ｐゴシック" pitchFamily="84" charset="-128"/>
              <a:cs typeface="Arial" pitchFamily="34" charset="0"/>
            </a:endParaRPr>
          </a:p>
          <a:p>
            <a:pPr marL="0" indent="-366713" eaLnBrk="0" fontAlgn="base" hangingPunct="0">
              <a:lnSpc>
                <a:spcPct val="95000"/>
              </a:lnSpc>
              <a:spcBef>
                <a:spcPts val="600"/>
              </a:spcBef>
              <a:spcAft>
                <a:spcPct val="0"/>
              </a:spcAft>
              <a:buClrTx/>
              <a:buNone/>
              <a:defRPr/>
            </a:pPr>
            <a:r>
              <a:rPr lang="en-US" sz="2600" b="1" dirty="0">
                <a:solidFill>
                  <a:srgbClr val="FF0000"/>
                </a:solidFill>
                <a:ea typeface="ＭＳ Ｐゴシック" pitchFamily="84" charset="-128"/>
                <a:cs typeface="Arial" pitchFamily="34" charset="0"/>
              </a:rPr>
              <a:t>Tax Evasion – </a:t>
            </a:r>
            <a:r>
              <a:rPr lang="en-US" sz="2600" b="1" dirty="0">
                <a:solidFill>
                  <a:srgbClr val="404040"/>
                </a:solidFill>
                <a:ea typeface="ＭＳ Ｐゴシック" pitchFamily="84" charset="-128"/>
                <a:cs typeface="Arial" pitchFamily="34" charset="0"/>
              </a:rPr>
              <a:t>the deliberate avoidance of an obligation to pay taxes; may lead to penalties or imprisonment.</a:t>
            </a:r>
          </a:p>
          <a:p>
            <a:pPr marL="0" indent="-366713" eaLnBrk="0" fontAlgn="base" hangingPunct="0">
              <a:lnSpc>
                <a:spcPct val="95000"/>
              </a:lnSpc>
              <a:spcBef>
                <a:spcPts val="600"/>
              </a:spcBef>
              <a:spcAft>
                <a:spcPct val="0"/>
              </a:spcAft>
              <a:buClrTx/>
              <a:buNone/>
              <a:defRPr/>
            </a:pPr>
            <a:endParaRPr lang="en-US" sz="2600" i="1" dirty="0">
              <a:solidFill>
                <a:srgbClr val="404040"/>
              </a:solidFill>
              <a:ea typeface="ＭＳ Ｐゴシック" pitchFamily="84" charset="-128"/>
              <a:cs typeface="Arial" pitchFamily="34" charset="0"/>
            </a:endParaRPr>
          </a:p>
          <a:p>
            <a:pPr marL="0" indent="-366713" eaLnBrk="0" fontAlgn="base" hangingPunct="0">
              <a:lnSpc>
                <a:spcPct val="95000"/>
              </a:lnSpc>
              <a:spcBef>
                <a:spcPts val="600"/>
              </a:spcBef>
              <a:spcAft>
                <a:spcPct val="0"/>
              </a:spcAft>
              <a:buClrTx/>
              <a:buNone/>
              <a:defRPr/>
            </a:pPr>
            <a:r>
              <a:rPr lang="en-US" sz="2600" b="1" dirty="0">
                <a:solidFill>
                  <a:srgbClr val="FF0000"/>
                </a:solidFill>
                <a:ea typeface="ＭＳ Ｐゴシック" pitchFamily="84" charset="-128"/>
                <a:cs typeface="Arial" pitchFamily="34" charset="0"/>
              </a:rPr>
              <a:t>Advisory Board or Advisory Council-  </a:t>
            </a:r>
            <a:r>
              <a:rPr lang="en-US" sz="2600" b="1" dirty="0">
                <a:solidFill>
                  <a:srgbClr val="404040"/>
                </a:solidFill>
                <a:ea typeface="ＭＳ Ｐゴシック" pitchFamily="84" charset="-128"/>
                <a:cs typeface="Arial" pitchFamily="34" charset="0"/>
              </a:rPr>
              <a:t>a group that provides advice and counsel, but does not have the responsibilities of a board of directors</a:t>
            </a:r>
            <a:r>
              <a:rPr lang="en-US" sz="2600" b="1" dirty="0" smtClean="0">
                <a:solidFill>
                  <a:srgbClr val="404040"/>
                </a:solidFill>
                <a:ea typeface="ＭＳ Ｐゴシック" pitchFamily="84" charset="-128"/>
                <a:cs typeface="Arial" pitchFamily="34" charset="0"/>
              </a:rPr>
              <a:t>.</a:t>
            </a:r>
          </a:p>
          <a:p>
            <a:pPr marL="0" indent="-366713" eaLnBrk="0" fontAlgn="base" hangingPunct="0">
              <a:lnSpc>
                <a:spcPct val="95000"/>
              </a:lnSpc>
              <a:spcBef>
                <a:spcPts val="600"/>
              </a:spcBef>
              <a:spcAft>
                <a:spcPct val="0"/>
              </a:spcAft>
              <a:buClrTx/>
              <a:buNone/>
              <a:defRPr/>
            </a:pPr>
            <a:endParaRPr lang="en-US" sz="2000" b="1" dirty="0">
              <a:solidFill>
                <a:srgbClr val="404040"/>
              </a:solidFill>
              <a:latin typeface="Arial" pitchFamily="34" charset="0"/>
              <a:ea typeface="ＭＳ Ｐゴシック" pitchFamily="84" charset="-128"/>
              <a:cs typeface="Arial" pitchFamily="34" charset="0"/>
            </a:endParaRPr>
          </a:p>
          <a:p>
            <a:pPr marL="114300" indent="0">
              <a:buNone/>
            </a:pPr>
            <a:endParaRPr lang="en-US" sz="1700" dirty="0"/>
          </a:p>
          <a:p>
            <a:endParaRPr lang="en-US" dirty="0"/>
          </a:p>
        </p:txBody>
      </p:sp>
    </p:spTree>
    <p:extLst>
      <p:ext uri="{BB962C8B-B14F-4D97-AF65-F5344CB8AC3E}">
        <p14:creationId xmlns:p14="http://schemas.microsoft.com/office/powerpoint/2010/main" val="7535101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13 - Funding</a:t>
            </a:r>
            <a:endParaRPr lang="en-US" dirty="0"/>
          </a:p>
        </p:txBody>
      </p:sp>
      <p:sp>
        <p:nvSpPr>
          <p:cNvPr id="3" name="Content Placeholder 2"/>
          <p:cNvSpPr>
            <a:spLocks noGrp="1"/>
          </p:cNvSpPr>
          <p:nvPr>
            <p:ph idx="1"/>
          </p:nvPr>
        </p:nvSpPr>
        <p:spPr>
          <a:xfrm>
            <a:off x="457200" y="990600"/>
            <a:ext cx="8229600" cy="5059363"/>
          </a:xfrm>
        </p:spPr>
        <p:txBody>
          <a:bodyPr/>
          <a:lstStyle/>
          <a:p>
            <a:pPr marL="0" indent="0">
              <a:buNone/>
            </a:pPr>
            <a:r>
              <a:rPr lang="en-US" b="1" dirty="0" smtClean="0">
                <a:solidFill>
                  <a:srgbClr val="FF0000"/>
                </a:solidFill>
              </a:rPr>
              <a:t>Very Early Stage –</a:t>
            </a:r>
          </a:p>
          <a:p>
            <a:pPr marL="640080"/>
            <a:r>
              <a:rPr lang="en-US" dirty="0"/>
              <a:t>Your savings, max credit cards</a:t>
            </a:r>
          </a:p>
          <a:p>
            <a:pPr marL="640080"/>
            <a:r>
              <a:rPr lang="en-US" dirty="0"/>
              <a:t>Friends and family</a:t>
            </a:r>
          </a:p>
          <a:p>
            <a:pPr marL="640080"/>
            <a:r>
              <a:rPr lang="en-US" dirty="0"/>
              <a:t>Future Investors will want to see that you have “skin in the game</a:t>
            </a:r>
            <a:r>
              <a:rPr lang="en-US" dirty="0" smtClean="0"/>
              <a:t>”</a:t>
            </a:r>
          </a:p>
          <a:p>
            <a:pPr marL="640080"/>
            <a:r>
              <a:rPr lang="en-US" dirty="0" smtClean="0"/>
              <a:t>Some of these investments may be in the form of loans</a:t>
            </a:r>
          </a:p>
          <a:p>
            <a:pPr marL="640080"/>
            <a:r>
              <a:rPr lang="en-US" dirty="0" smtClean="0"/>
              <a:t>More often this is an investment for shares of the company</a:t>
            </a:r>
          </a:p>
          <a:p>
            <a:pPr marL="640080"/>
            <a:endParaRPr lang="en-US" dirty="0"/>
          </a:p>
          <a:p>
            <a:endParaRPr lang="en-US" dirty="0"/>
          </a:p>
          <a:p>
            <a:pPr marL="0" indent="0">
              <a:buNone/>
            </a:pPr>
            <a:endParaRPr lang="en-US" dirty="0"/>
          </a:p>
        </p:txBody>
      </p:sp>
    </p:spTree>
    <p:extLst>
      <p:ext uri="{BB962C8B-B14F-4D97-AF65-F5344CB8AC3E}">
        <p14:creationId xmlns:p14="http://schemas.microsoft.com/office/powerpoint/2010/main" val="323009577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13 - Funding</a:t>
            </a:r>
            <a:endParaRPr lang="en-US" dirty="0"/>
          </a:p>
        </p:txBody>
      </p:sp>
      <p:sp>
        <p:nvSpPr>
          <p:cNvPr id="3" name="Content Placeholder 2"/>
          <p:cNvSpPr>
            <a:spLocks noGrp="1"/>
          </p:cNvSpPr>
          <p:nvPr>
            <p:ph idx="1"/>
          </p:nvPr>
        </p:nvSpPr>
        <p:spPr>
          <a:xfrm>
            <a:off x="457200" y="990600"/>
            <a:ext cx="8229600" cy="5059363"/>
          </a:xfrm>
        </p:spPr>
        <p:txBody>
          <a:bodyPr>
            <a:normAutofit/>
          </a:bodyPr>
          <a:lstStyle/>
          <a:p>
            <a:pPr marL="0" indent="0">
              <a:buNone/>
            </a:pPr>
            <a:r>
              <a:rPr lang="en-US" b="1" dirty="0" smtClean="0">
                <a:solidFill>
                  <a:srgbClr val="FF0000"/>
                </a:solidFill>
              </a:rPr>
              <a:t>Early Stage – Angel Investors</a:t>
            </a:r>
          </a:p>
          <a:p>
            <a:pPr marL="640080"/>
            <a:r>
              <a:rPr lang="en-US" dirty="0" smtClean="0"/>
              <a:t>Accredited investors or syndicate of investors using their personal funds</a:t>
            </a:r>
          </a:p>
          <a:p>
            <a:pPr marL="640080"/>
            <a:r>
              <a:rPr lang="en-US" dirty="0" smtClean="0"/>
              <a:t>Smaller investments, not millions</a:t>
            </a:r>
          </a:p>
          <a:p>
            <a:pPr marL="640080"/>
            <a:r>
              <a:rPr lang="en-US" dirty="0" smtClean="0"/>
              <a:t>Want to see returns but are often more  passionate about your business</a:t>
            </a:r>
          </a:p>
          <a:p>
            <a:pPr marL="640080"/>
            <a:r>
              <a:rPr lang="en-US" dirty="0" smtClean="0"/>
              <a:t>Do not become board members or actively involved in your company</a:t>
            </a:r>
          </a:p>
          <a:p>
            <a:pPr marL="640080"/>
            <a:r>
              <a:rPr lang="en-US" dirty="0" smtClean="0"/>
              <a:t>Angel Investors get shares in your business</a:t>
            </a:r>
            <a:endParaRPr lang="en-US" dirty="0"/>
          </a:p>
          <a:p>
            <a:pPr marL="0" indent="0">
              <a:buNone/>
            </a:pPr>
            <a:endParaRPr lang="en-US" dirty="0"/>
          </a:p>
        </p:txBody>
      </p:sp>
    </p:spTree>
    <p:extLst>
      <p:ext uri="{BB962C8B-B14F-4D97-AF65-F5344CB8AC3E}">
        <p14:creationId xmlns:p14="http://schemas.microsoft.com/office/powerpoint/2010/main" val="40354730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257800"/>
          </a:xfrm>
        </p:spPr>
        <p:txBody>
          <a:bodyPr>
            <a:normAutofit fontScale="77500" lnSpcReduction="20000"/>
          </a:bodyPr>
          <a:lstStyle/>
          <a:p>
            <a:pPr marL="0" indent="0" algn="ctr">
              <a:buNone/>
            </a:pPr>
            <a:r>
              <a:rPr lang="en-US" sz="3600" b="1" i="1" dirty="0">
                <a:solidFill>
                  <a:srgbClr val="FF0000"/>
                </a:solidFill>
                <a:latin typeface="Comic Sans MS" panose="030F0702030302020204" pitchFamily="66" charset="0"/>
              </a:rPr>
              <a:t>F</a:t>
            </a:r>
            <a:r>
              <a:rPr lang="en-US" sz="3600" b="1" i="1" dirty="0" smtClean="0">
                <a:solidFill>
                  <a:srgbClr val="FF0000"/>
                </a:solidFill>
                <a:latin typeface="Comic Sans MS" panose="030F0702030302020204" pitchFamily="66" charset="0"/>
              </a:rPr>
              <a:t>ocus on </a:t>
            </a:r>
            <a:r>
              <a:rPr lang="en-US" sz="3600" b="1" i="1" dirty="0">
                <a:solidFill>
                  <a:srgbClr val="FF0000"/>
                </a:solidFill>
                <a:latin typeface="Comic Sans MS" panose="030F0702030302020204" pitchFamily="66" charset="0"/>
              </a:rPr>
              <a:t>what is required to </a:t>
            </a:r>
            <a:r>
              <a:rPr lang="en-US" sz="3600" b="1" i="1" dirty="0" smtClean="0">
                <a:solidFill>
                  <a:srgbClr val="FF0000"/>
                </a:solidFill>
                <a:latin typeface="Comic Sans MS" panose="030F0702030302020204" pitchFamily="66" charset="0"/>
              </a:rPr>
              <a:t>create </a:t>
            </a:r>
            <a:r>
              <a:rPr lang="en-US" sz="3600" b="1" i="1" dirty="0">
                <a:solidFill>
                  <a:srgbClr val="FF0000"/>
                </a:solidFill>
                <a:latin typeface="Comic Sans MS" panose="030F0702030302020204" pitchFamily="66" charset="0"/>
              </a:rPr>
              <a:t>value that </a:t>
            </a:r>
            <a:r>
              <a:rPr lang="en-US" sz="3600" b="1" i="1" dirty="0" smtClean="0">
                <a:solidFill>
                  <a:srgbClr val="FF0000"/>
                </a:solidFill>
                <a:latin typeface="Comic Sans MS" panose="030F0702030302020204" pitchFamily="66" charset="0"/>
              </a:rPr>
              <a:t>others will pay for.</a:t>
            </a:r>
            <a:r>
              <a:rPr lang="en-US" sz="3600" b="1" i="1" dirty="0">
                <a:solidFill>
                  <a:srgbClr val="FF0000"/>
                </a:solidFill>
                <a:latin typeface="Comic Sans MS" panose="030F0702030302020204" pitchFamily="66" charset="0"/>
              </a:rPr>
              <a:t/>
            </a:r>
            <a:br>
              <a:rPr lang="en-US" sz="3600" b="1" i="1" dirty="0">
                <a:solidFill>
                  <a:srgbClr val="FF0000"/>
                </a:solidFill>
                <a:latin typeface="Comic Sans MS" panose="030F0702030302020204" pitchFamily="66" charset="0"/>
              </a:rPr>
            </a:br>
            <a:endParaRPr lang="en-US" sz="3600" b="1" i="1" dirty="0" smtClean="0">
              <a:solidFill>
                <a:srgbClr val="FF0000"/>
              </a:solidFill>
              <a:latin typeface="Comic Sans MS" panose="030F0702030302020204" pitchFamily="66" charset="0"/>
            </a:endParaRPr>
          </a:p>
          <a:p>
            <a:r>
              <a:rPr lang="en-US" sz="2400" dirty="0" smtClean="0"/>
              <a:t>This class is not about your cool idea and getting there first.</a:t>
            </a:r>
          </a:p>
          <a:p>
            <a:r>
              <a:rPr lang="en-US" sz="2400" dirty="0" smtClean="0"/>
              <a:t>That is not where a business’ value comes from: it is about execution and customer trust.</a:t>
            </a:r>
          </a:p>
          <a:p>
            <a:r>
              <a:rPr lang="en-US" sz="2400" dirty="0" smtClean="0"/>
              <a:t>The success of a business does not depend on secrecy until you launch.  </a:t>
            </a:r>
            <a:r>
              <a:rPr lang="en-US" sz="2400" i="1" dirty="0" smtClean="0"/>
              <a:t>“That is a rookie idea”</a:t>
            </a:r>
          </a:p>
          <a:p>
            <a:r>
              <a:rPr lang="en-US" sz="2400" i="1" dirty="0" smtClean="0"/>
              <a:t>Testing the </a:t>
            </a:r>
            <a:r>
              <a:rPr lang="en-US" sz="2400" i="1" dirty="0" smtClean="0">
                <a:solidFill>
                  <a:srgbClr val="FF0000"/>
                </a:solidFill>
              </a:rPr>
              <a:t>“Leap of Faith”</a:t>
            </a:r>
            <a:r>
              <a:rPr lang="en-US" sz="2400" i="1" dirty="0" smtClean="0"/>
              <a:t> – the assumption that is critical to your business.</a:t>
            </a:r>
            <a:br>
              <a:rPr lang="en-US" sz="2400" i="1" dirty="0" smtClean="0"/>
            </a:br>
            <a:endParaRPr lang="en-US" sz="2400" i="1" dirty="0" smtClean="0"/>
          </a:p>
          <a:p>
            <a:pPr marL="0" indent="0">
              <a:buNone/>
            </a:pPr>
            <a:r>
              <a:rPr lang="en-US" b="1" i="1" dirty="0"/>
              <a:t>“Entrepreneurship is management”</a:t>
            </a:r>
          </a:p>
          <a:p>
            <a:pPr marL="0" indent="0">
              <a:buNone/>
            </a:pPr>
            <a:r>
              <a:rPr lang="en-US" b="1" i="1" dirty="0"/>
              <a:t>“You need to focus on the boring stuff: how to measure progress, how to set up milestones, and how to prioritize work”  </a:t>
            </a:r>
            <a:r>
              <a:rPr lang="en-US" i="1" dirty="0"/>
              <a:t>the “Lean Startup”</a:t>
            </a:r>
            <a:br>
              <a:rPr lang="en-US" i="1" dirty="0"/>
            </a:br>
            <a:r>
              <a:rPr lang="en-US" i="1" dirty="0"/>
              <a:t/>
            </a:r>
            <a:br>
              <a:rPr lang="en-US" i="1" dirty="0"/>
            </a:br>
            <a:r>
              <a:rPr lang="en-US" i="1" dirty="0" smtClean="0"/>
              <a:t>			Learn </a:t>
            </a:r>
            <a:r>
              <a:rPr lang="en-US" i="1" dirty="0"/>
              <a:t>from the lesson</a:t>
            </a:r>
            <a:br>
              <a:rPr lang="en-US" i="1" dirty="0"/>
            </a:br>
            <a:r>
              <a:rPr lang="en-US" i="1" dirty="0"/>
              <a:t>	</a:t>
            </a:r>
            <a:r>
              <a:rPr lang="en-US" i="1" dirty="0" smtClean="0"/>
              <a:t>		of </a:t>
            </a:r>
            <a:r>
              <a:rPr lang="en-US" i="1" dirty="0"/>
              <a:t>the sock puppet</a:t>
            </a:r>
          </a:p>
          <a:p>
            <a:pPr marL="0" indent="0">
              <a:buNone/>
            </a:pPr>
            <a:endParaRPr lang="en-US" i="1" dirty="0"/>
          </a:p>
        </p:txBody>
      </p:sp>
      <p:sp>
        <p:nvSpPr>
          <p:cNvPr id="6" name="Rectangle 5"/>
          <p:cNvSpPr/>
          <p:nvPr/>
        </p:nvSpPr>
        <p:spPr>
          <a:xfrm>
            <a:off x="0" y="19735"/>
            <a:ext cx="7979749" cy="646331"/>
          </a:xfrm>
          <a:prstGeom prst="rect">
            <a:avLst/>
          </a:prstGeom>
        </p:spPr>
        <p:txBody>
          <a:bodyPr wrap="none">
            <a:spAutoFit/>
          </a:bodyPr>
          <a:lstStyle/>
          <a:p>
            <a:r>
              <a:rPr lang="en-US" sz="3600" b="1" i="1" dirty="0" smtClean="0">
                <a:solidFill>
                  <a:prstClr val="black"/>
                </a:solidFill>
                <a:ea typeface="+mj-ea"/>
                <a:cs typeface="+mj-cs"/>
              </a:rPr>
              <a:t>    Class 1 – Creating and Capturing Value</a:t>
            </a:r>
            <a:endParaRPr lang="en-US" dirty="0"/>
          </a:p>
        </p:txBody>
      </p:sp>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7699" y="4953000"/>
            <a:ext cx="2195513"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0011634"/>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13 - Funding</a:t>
            </a:r>
            <a:endParaRPr lang="en-US" dirty="0"/>
          </a:p>
        </p:txBody>
      </p:sp>
      <p:sp>
        <p:nvSpPr>
          <p:cNvPr id="3" name="Content Placeholder 2"/>
          <p:cNvSpPr>
            <a:spLocks noGrp="1"/>
          </p:cNvSpPr>
          <p:nvPr>
            <p:ph idx="1"/>
          </p:nvPr>
        </p:nvSpPr>
        <p:spPr>
          <a:xfrm>
            <a:off x="457200" y="990600"/>
            <a:ext cx="8229600" cy="5059363"/>
          </a:xfrm>
        </p:spPr>
        <p:txBody>
          <a:bodyPr>
            <a:normAutofit lnSpcReduction="10000"/>
          </a:bodyPr>
          <a:lstStyle/>
          <a:p>
            <a:pPr marL="0" indent="0">
              <a:buNone/>
            </a:pPr>
            <a:r>
              <a:rPr lang="en-US" b="1" dirty="0" smtClean="0">
                <a:solidFill>
                  <a:srgbClr val="FF0000"/>
                </a:solidFill>
              </a:rPr>
              <a:t>Early Stage – Loans</a:t>
            </a:r>
          </a:p>
          <a:p>
            <a:pPr marL="640080"/>
            <a:r>
              <a:rPr lang="en-US" dirty="0" smtClean="0"/>
              <a:t>From financial institutions (banks)</a:t>
            </a:r>
          </a:p>
          <a:p>
            <a:pPr marL="640080"/>
            <a:r>
              <a:rPr lang="en-US" dirty="0" smtClean="0"/>
              <a:t>The loan must be paid back with interest and represents a liability for your business</a:t>
            </a:r>
            <a:endParaRPr lang="en-US" dirty="0"/>
          </a:p>
          <a:p>
            <a:pPr marL="640080"/>
            <a:r>
              <a:rPr lang="en-US" dirty="0" smtClean="0"/>
              <a:t>Banks, especially local banks, may give you business advise but usually have no say as long as you pay them back in time.</a:t>
            </a:r>
            <a:endParaRPr lang="en-US" dirty="0"/>
          </a:p>
          <a:p>
            <a:pPr marL="640080"/>
            <a:r>
              <a:rPr lang="en-US" dirty="0" smtClean="0"/>
              <a:t>These loans are hard to get, especially for unproven businesses who must meet strict hurdles</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7703143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13 - Funding</a:t>
            </a:r>
            <a:endParaRPr lang="en-US" dirty="0"/>
          </a:p>
        </p:txBody>
      </p:sp>
      <p:sp>
        <p:nvSpPr>
          <p:cNvPr id="3" name="Content Placeholder 2"/>
          <p:cNvSpPr>
            <a:spLocks noGrp="1"/>
          </p:cNvSpPr>
          <p:nvPr>
            <p:ph idx="1"/>
          </p:nvPr>
        </p:nvSpPr>
        <p:spPr>
          <a:xfrm>
            <a:off x="457200" y="990600"/>
            <a:ext cx="8229600" cy="5059363"/>
          </a:xfrm>
        </p:spPr>
        <p:txBody>
          <a:bodyPr>
            <a:normAutofit/>
          </a:bodyPr>
          <a:lstStyle/>
          <a:p>
            <a:pPr marL="0" indent="0">
              <a:buNone/>
            </a:pPr>
            <a:r>
              <a:rPr lang="en-US" b="1" dirty="0" smtClean="0">
                <a:solidFill>
                  <a:srgbClr val="FF0000"/>
                </a:solidFill>
              </a:rPr>
              <a:t>Later Stage – </a:t>
            </a:r>
            <a:r>
              <a:rPr lang="en-US" b="1" smtClean="0">
                <a:solidFill>
                  <a:srgbClr val="FF0000"/>
                </a:solidFill>
              </a:rPr>
              <a:t>Venture Capitalists (VCs)</a:t>
            </a:r>
            <a:endParaRPr lang="en-US" b="1" dirty="0" smtClean="0">
              <a:solidFill>
                <a:srgbClr val="FF0000"/>
              </a:solidFill>
            </a:endParaRPr>
          </a:p>
          <a:p>
            <a:pPr marL="640080"/>
            <a:r>
              <a:rPr lang="en-US" dirty="0" smtClean="0"/>
              <a:t>Accredited investors or syndicate of investors using their personal funds</a:t>
            </a:r>
          </a:p>
          <a:p>
            <a:pPr marL="640080"/>
            <a:r>
              <a:rPr lang="en-US" dirty="0" smtClean="0"/>
              <a:t>Smaller investments, not millions</a:t>
            </a:r>
          </a:p>
          <a:p>
            <a:pPr marL="640080"/>
            <a:r>
              <a:rPr lang="en-US" dirty="0" smtClean="0"/>
              <a:t>Want to see returns but are also more  passionate about your business</a:t>
            </a:r>
          </a:p>
          <a:p>
            <a:pPr marL="640080"/>
            <a:r>
              <a:rPr lang="en-US" dirty="0" smtClean="0"/>
              <a:t>Do not become board members or actively involved in your company</a:t>
            </a:r>
          </a:p>
          <a:p>
            <a:pPr marL="640080"/>
            <a:r>
              <a:rPr lang="en-US" dirty="0" smtClean="0"/>
              <a:t>Angel Investors get shares in your business</a:t>
            </a:r>
            <a:endParaRPr lang="en-US" dirty="0"/>
          </a:p>
          <a:p>
            <a:pPr marL="0" indent="0">
              <a:buNone/>
            </a:pPr>
            <a:endParaRPr lang="en-US" dirty="0"/>
          </a:p>
        </p:txBody>
      </p:sp>
    </p:spTree>
    <p:extLst>
      <p:ext uri="{BB962C8B-B14F-4D97-AF65-F5344CB8AC3E}">
        <p14:creationId xmlns:p14="http://schemas.microsoft.com/office/powerpoint/2010/main" val="74032125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13 - Funding</a:t>
            </a:r>
            <a:endParaRPr lang="en-US" dirty="0"/>
          </a:p>
        </p:txBody>
      </p:sp>
      <p:sp>
        <p:nvSpPr>
          <p:cNvPr id="3" name="Content Placeholder 2"/>
          <p:cNvSpPr>
            <a:spLocks noGrp="1"/>
          </p:cNvSpPr>
          <p:nvPr>
            <p:ph idx="1"/>
          </p:nvPr>
        </p:nvSpPr>
        <p:spPr>
          <a:xfrm>
            <a:off x="457200" y="990600"/>
            <a:ext cx="8229600" cy="5059363"/>
          </a:xfrm>
        </p:spPr>
        <p:txBody>
          <a:bodyPr>
            <a:normAutofit fontScale="92500" lnSpcReduction="20000"/>
          </a:bodyPr>
          <a:lstStyle/>
          <a:p>
            <a:pPr marL="0" indent="0">
              <a:buNone/>
            </a:pPr>
            <a:r>
              <a:rPr lang="en-US" b="1" dirty="0" smtClean="0">
                <a:solidFill>
                  <a:srgbClr val="FF0000"/>
                </a:solidFill>
              </a:rPr>
              <a:t>Early Stage – Venture Capitalists (VCs)</a:t>
            </a:r>
          </a:p>
          <a:p>
            <a:pPr marL="640080"/>
            <a:r>
              <a:rPr lang="en-US" dirty="0" smtClean="0"/>
              <a:t>Often investing other people’s money as well as their own and therefore interested in return on their investment.</a:t>
            </a:r>
          </a:p>
          <a:p>
            <a:pPr marL="640080"/>
            <a:r>
              <a:rPr lang="en-US" dirty="0" smtClean="0"/>
              <a:t>Expect a seat on the board</a:t>
            </a:r>
          </a:p>
          <a:p>
            <a:pPr marL="640080"/>
            <a:r>
              <a:rPr lang="en-US" dirty="0" smtClean="0"/>
              <a:t>Are actively involved in your company</a:t>
            </a:r>
          </a:p>
          <a:p>
            <a:pPr marL="640080"/>
            <a:r>
              <a:rPr lang="en-US" dirty="0" smtClean="0"/>
              <a:t>Get shares in your business</a:t>
            </a:r>
          </a:p>
          <a:p>
            <a:pPr marL="640080"/>
            <a:r>
              <a:rPr lang="en-US" dirty="0" smtClean="0"/>
              <a:t>Usually looking for an exit event to cash out</a:t>
            </a:r>
          </a:p>
          <a:p>
            <a:pPr marL="640080"/>
            <a:r>
              <a:rPr lang="en-US" dirty="0" smtClean="0"/>
              <a:t>Take a portfolio view to their investments – expect losses and look for potential </a:t>
            </a:r>
            <a:r>
              <a:rPr lang="en-US" i="1" dirty="0" smtClean="0"/>
              <a:t>big wins</a:t>
            </a:r>
            <a:r>
              <a:rPr lang="en-US" dirty="0" smtClean="0"/>
              <a:t> from those that succeed.</a:t>
            </a:r>
            <a:endParaRPr lang="en-US" dirty="0"/>
          </a:p>
          <a:p>
            <a:pPr marL="0" indent="0">
              <a:buNone/>
            </a:pPr>
            <a:endParaRPr lang="en-US" dirty="0"/>
          </a:p>
        </p:txBody>
      </p:sp>
    </p:spTree>
    <p:extLst>
      <p:ext uri="{BB962C8B-B14F-4D97-AF65-F5344CB8AC3E}">
        <p14:creationId xmlns:p14="http://schemas.microsoft.com/office/powerpoint/2010/main" val="173859267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Class 13 - Difference between VC’s and Angel Investors</a:t>
            </a:r>
            <a:endParaRPr lang="en-US" sz="2800" b="1" i="1" dirty="0">
              <a:solidFill>
                <a:prstClr val="black"/>
              </a:solidFill>
            </a:endParaRPr>
          </a:p>
        </p:txBody>
      </p:sp>
      <p:sp>
        <p:nvSpPr>
          <p:cNvPr id="3" name="Rectangle 2"/>
          <p:cNvSpPr/>
          <p:nvPr/>
        </p:nvSpPr>
        <p:spPr>
          <a:xfrm>
            <a:off x="241085" y="820057"/>
            <a:ext cx="8406968" cy="5724644"/>
          </a:xfrm>
          <a:prstGeom prst="rect">
            <a:avLst/>
          </a:prstGeom>
        </p:spPr>
        <p:txBody>
          <a:bodyPr wrap="square">
            <a:spAutoFit/>
          </a:bodyPr>
          <a:lstStyle/>
          <a:p>
            <a:r>
              <a:rPr lang="en-US" sz="2800" b="1" dirty="0" smtClean="0"/>
              <a:t>Due </a:t>
            </a:r>
            <a:r>
              <a:rPr lang="en-US" sz="2800" b="1" dirty="0"/>
              <a:t>diligence process.</a:t>
            </a:r>
            <a:r>
              <a:rPr lang="en-US" sz="2800" dirty="0"/>
              <a:t> </a:t>
            </a:r>
            <a:r>
              <a:rPr lang="en-US" sz="2800" dirty="0" smtClean="0"/>
              <a:t>VC’s </a:t>
            </a:r>
            <a:r>
              <a:rPr lang="en-US" sz="2800" dirty="0"/>
              <a:t>take </a:t>
            </a:r>
            <a:r>
              <a:rPr lang="en-US" sz="2800" dirty="0" smtClean="0"/>
              <a:t>longer and have a complex process to  evaluate risk and decide </a:t>
            </a:r>
            <a:r>
              <a:rPr lang="en-US" sz="2800" dirty="0"/>
              <a:t>whether or not they want to invest </a:t>
            </a:r>
            <a:endParaRPr lang="en-US" sz="2800" dirty="0" smtClean="0"/>
          </a:p>
          <a:p>
            <a:endParaRPr lang="en-US" sz="1100" dirty="0"/>
          </a:p>
          <a:p>
            <a:r>
              <a:rPr lang="en-US" sz="2800" b="1" dirty="0"/>
              <a:t>C</a:t>
            </a:r>
            <a:r>
              <a:rPr lang="en-US" sz="2800" b="1" dirty="0" smtClean="0"/>
              <a:t>apital</a:t>
            </a:r>
            <a:r>
              <a:rPr lang="en-US" sz="2800" b="1" dirty="0"/>
              <a:t>. </a:t>
            </a:r>
            <a:r>
              <a:rPr lang="en-US" sz="2800" dirty="0" smtClean="0"/>
              <a:t>VC’s </a:t>
            </a:r>
            <a:r>
              <a:rPr lang="en-US" sz="2800" dirty="0"/>
              <a:t>need to put too much capital to </a:t>
            </a:r>
            <a:r>
              <a:rPr lang="en-US" sz="2800" dirty="0" smtClean="0"/>
              <a:t>work and often will </a:t>
            </a:r>
            <a:r>
              <a:rPr lang="en-US" sz="2800" dirty="0"/>
              <a:t>want to invest a minimum of $</a:t>
            </a:r>
            <a:r>
              <a:rPr lang="en-US" sz="2800" dirty="0" smtClean="0"/>
              <a:t>3M for a large stake in the business.  Angel Investments can be on the order tens of thousands.</a:t>
            </a:r>
          </a:p>
          <a:p>
            <a:endParaRPr lang="en-US" sz="1100" b="1" dirty="0"/>
          </a:p>
          <a:p>
            <a:r>
              <a:rPr lang="en-US" sz="2800" b="1" dirty="0" smtClean="0"/>
              <a:t>Board </a:t>
            </a:r>
            <a:r>
              <a:rPr lang="en-US" sz="2800" b="1" dirty="0"/>
              <a:t>seat.</a:t>
            </a:r>
            <a:r>
              <a:rPr lang="en-US" sz="2800" dirty="0"/>
              <a:t> </a:t>
            </a:r>
            <a:r>
              <a:rPr lang="en-US" sz="2800" dirty="0" smtClean="0"/>
              <a:t>VC’s </a:t>
            </a:r>
            <a:r>
              <a:rPr lang="en-US" sz="2800" dirty="0"/>
              <a:t>often require a board seat and, for that matter, a board of directors be formed. </a:t>
            </a:r>
            <a:r>
              <a:rPr lang="en-US" sz="2800" dirty="0" smtClean="0"/>
              <a:t>Therefore this type of investment usually </a:t>
            </a:r>
            <a:r>
              <a:rPr lang="en-US" sz="2800" dirty="0"/>
              <a:t>requires a serious commitment from the </a:t>
            </a:r>
            <a:r>
              <a:rPr lang="en-US" sz="2800" dirty="0" smtClean="0"/>
              <a:t>entrepreneur.</a:t>
            </a:r>
          </a:p>
          <a:p>
            <a:endParaRPr lang="en-US" dirty="0"/>
          </a:p>
          <a:p>
            <a:r>
              <a:rPr lang="en-US" dirty="0" smtClean="0"/>
              <a:t>Read </a:t>
            </a:r>
            <a:r>
              <a:rPr lang="en-US" dirty="0"/>
              <a:t>more: </a:t>
            </a:r>
            <a:r>
              <a:rPr lang="en-US" sz="1200" dirty="0">
                <a:hlinkClick r:id="rId3"/>
              </a:rPr>
              <a:t>http://www.businessinsider.com/how-angel-investing-is-different-than-venture-capital-2010-3#ixzz3UTlRMLEP</a:t>
            </a:r>
            <a:endParaRPr lang="en-US" sz="1200" dirty="0"/>
          </a:p>
        </p:txBody>
      </p:sp>
    </p:spTree>
    <p:extLst>
      <p:ext uri="{BB962C8B-B14F-4D97-AF65-F5344CB8AC3E}">
        <p14:creationId xmlns:p14="http://schemas.microsoft.com/office/powerpoint/2010/main" val="3825592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 13 - Funding</a:t>
            </a:r>
            <a:endParaRPr lang="en-US" dirty="0"/>
          </a:p>
        </p:txBody>
      </p:sp>
      <p:sp>
        <p:nvSpPr>
          <p:cNvPr id="3" name="Content Placeholder 2"/>
          <p:cNvSpPr>
            <a:spLocks noGrp="1"/>
          </p:cNvSpPr>
          <p:nvPr>
            <p:ph idx="1"/>
          </p:nvPr>
        </p:nvSpPr>
        <p:spPr>
          <a:xfrm>
            <a:off x="457200" y="990600"/>
            <a:ext cx="8229600" cy="5059363"/>
          </a:xfrm>
        </p:spPr>
        <p:txBody>
          <a:bodyPr>
            <a:normAutofit fontScale="85000" lnSpcReduction="20000"/>
          </a:bodyPr>
          <a:lstStyle/>
          <a:p>
            <a:pPr marL="0" indent="0">
              <a:buNone/>
            </a:pPr>
            <a:r>
              <a:rPr lang="en-US" b="1" dirty="0" smtClean="0">
                <a:solidFill>
                  <a:srgbClr val="FF0000"/>
                </a:solidFill>
              </a:rPr>
              <a:t>Ultimate Funding – Initial Public Offering (IPO)</a:t>
            </a:r>
          </a:p>
          <a:p>
            <a:pPr marL="640080"/>
            <a:r>
              <a:rPr lang="en-US" dirty="0" smtClean="0"/>
              <a:t>Public can buy share</a:t>
            </a:r>
          </a:p>
          <a:p>
            <a:pPr marL="640080"/>
            <a:r>
              <a:rPr lang="en-US" dirty="0" smtClean="0"/>
              <a:t>Publicly trading shares makes them more liquid, therefore this is also an exit event for some of your initial investors</a:t>
            </a:r>
          </a:p>
          <a:p>
            <a:pPr marL="640080"/>
            <a:r>
              <a:rPr lang="en-US" dirty="0" smtClean="0"/>
              <a:t>There is a lot of regulation and oversight</a:t>
            </a:r>
          </a:p>
          <a:p>
            <a:pPr marL="640080"/>
            <a:r>
              <a:rPr lang="en-US" dirty="0" smtClean="0"/>
              <a:t>Many entrepreneurs are not comfortable with the change</a:t>
            </a:r>
          </a:p>
          <a:p>
            <a:pPr marL="640080"/>
            <a:endParaRPr lang="en-US" dirty="0" smtClean="0"/>
          </a:p>
          <a:p>
            <a:pPr marL="640080"/>
            <a:r>
              <a:rPr lang="en-US" dirty="0" smtClean="0"/>
              <a:t>Hard to predict what people will pay</a:t>
            </a:r>
            <a:br>
              <a:rPr lang="en-US" dirty="0" smtClean="0"/>
            </a:br>
            <a:r>
              <a:rPr lang="en-US" sz="2600" b="1" dirty="0"/>
              <a:t>'Candy Crush' Maker Tumbles in </a:t>
            </a:r>
            <a:r>
              <a:rPr lang="en-US" sz="2600" b="1" dirty="0" smtClean="0"/>
              <a:t>Debut</a:t>
            </a:r>
            <a:br>
              <a:rPr lang="en-US" sz="2600" b="1" dirty="0" smtClean="0"/>
            </a:br>
            <a:r>
              <a:rPr lang="en-US" sz="2600" i="1" dirty="0" smtClean="0"/>
              <a:t>King </a:t>
            </a:r>
            <a:r>
              <a:rPr lang="en-US" sz="2600" i="1" dirty="0"/>
              <a:t>Digital Shares Fall 16% Amid Weak Stock Market, Concerns About Future </a:t>
            </a:r>
            <a:r>
              <a:rPr lang="en-US" sz="2600" i="1" dirty="0" smtClean="0"/>
              <a:t>Hits</a:t>
            </a:r>
            <a:br>
              <a:rPr lang="en-US" sz="2600" i="1" dirty="0" smtClean="0"/>
            </a:br>
            <a:r>
              <a:rPr lang="en-US" sz="1900" dirty="0" smtClean="0">
                <a:hlinkClick r:id="rId3"/>
              </a:rPr>
              <a:t>http</a:t>
            </a:r>
            <a:r>
              <a:rPr lang="en-US" sz="1900" dirty="0">
                <a:hlinkClick r:id="rId3"/>
              </a:rPr>
              <a:t>://</a:t>
            </a:r>
            <a:r>
              <a:rPr lang="en-US" sz="1900" dirty="0" smtClean="0">
                <a:hlinkClick r:id="rId3"/>
              </a:rPr>
              <a:t>www.wsj.com/articles/SB10001424052702303779504579463150167212222</a:t>
            </a:r>
            <a:endParaRPr lang="en-US" sz="1900" dirty="0" smtClean="0"/>
          </a:p>
          <a:p>
            <a:pPr marL="640080"/>
            <a:endParaRPr lang="en-US" sz="1900" dirty="0" smtClean="0"/>
          </a:p>
          <a:p>
            <a:pPr marL="0" indent="0">
              <a:buNone/>
            </a:pPr>
            <a:endParaRPr lang="en-US" dirty="0"/>
          </a:p>
        </p:txBody>
      </p:sp>
      <p:pic>
        <p:nvPicPr>
          <p:cNvPr id="717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29400" y="3733800"/>
            <a:ext cx="1851468" cy="1233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97336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endParaRPr lang="en-US" dirty="0" smtClean="0">
              <a:solidFill>
                <a:prstClr val="black">
                  <a:tint val="75000"/>
                </a:prstClr>
              </a:solidFill>
            </a:endParaRPr>
          </a:p>
          <a:p>
            <a:pPr>
              <a:defRPr/>
            </a:pPr>
            <a:endParaRPr lang="en-US" dirty="0">
              <a:solidFill>
                <a:prstClr val="black">
                  <a:tint val="75000"/>
                </a:prstClr>
              </a:solidFill>
            </a:endParaRPr>
          </a:p>
        </p:txBody>
      </p:sp>
      <p:sp>
        <p:nvSpPr>
          <p:cNvPr id="10" name="TextBox 9"/>
          <p:cNvSpPr txBox="1"/>
          <p:nvPr/>
        </p:nvSpPr>
        <p:spPr>
          <a:xfrm>
            <a:off x="101169" y="145915"/>
            <a:ext cx="8686800" cy="523220"/>
          </a:xfrm>
          <a:prstGeom prst="rect">
            <a:avLst/>
          </a:prstGeom>
          <a:noFill/>
        </p:spPr>
        <p:txBody>
          <a:bodyPr wrap="square" rtlCol="0">
            <a:spAutoFit/>
          </a:bodyPr>
          <a:lstStyle/>
          <a:p>
            <a:r>
              <a:rPr lang="en-US" sz="2800" b="1" i="1" dirty="0" smtClean="0">
                <a:solidFill>
                  <a:prstClr val="black"/>
                </a:solidFill>
              </a:rPr>
              <a:t>Class 13 - Alternative and Variations of Funding Sources</a:t>
            </a:r>
            <a:endParaRPr lang="en-US" sz="2800" b="1" i="1" dirty="0">
              <a:solidFill>
                <a:prstClr val="black"/>
              </a:solidFill>
            </a:endParaRPr>
          </a:p>
        </p:txBody>
      </p:sp>
      <p:sp>
        <p:nvSpPr>
          <p:cNvPr id="2" name="Rectangle 1"/>
          <p:cNvSpPr/>
          <p:nvPr/>
        </p:nvSpPr>
        <p:spPr>
          <a:xfrm>
            <a:off x="381000" y="914400"/>
            <a:ext cx="8585631" cy="5724644"/>
          </a:xfrm>
          <a:prstGeom prst="rect">
            <a:avLst/>
          </a:prstGeom>
        </p:spPr>
        <p:txBody>
          <a:bodyPr wrap="square">
            <a:spAutoFit/>
          </a:bodyPr>
          <a:lstStyle/>
          <a:p>
            <a:pPr fontAlgn="base"/>
            <a:r>
              <a:rPr lang="en-US" sz="2400" b="1" dirty="0"/>
              <a:t>Entrepreneurs Turn to a New Source of Funds: Their Neighbors</a:t>
            </a:r>
          </a:p>
          <a:p>
            <a:pPr fontAlgn="base"/>
            <a:r>
              <a:rPr lang="en-US" sz="2400" dirty="0"/>
              <a:t>Forget "Buy Local." A Growing Movement Is Urging People To Take Grass-Roots Support Further And Invest Local</a:t>
            </a:r>
            <a:r>
              <a:rPr lang="en-US" sz="2400" dirty="0" smtClean="0"/>
              <a:t>.</a:t>
            </a:r>
            <a:endParaRPr lang="en-US" sz="2400" dirty="0"/>
          </a:p>
          <a:p>
            <a:pPr fontAlgn="base"/>
            <a:r>
              <a:rPr lang="en-US" sz="800" dirty="0">
                <a:hlinkClick r:id="rId3"/>
              </a:rPr>
              <a:t>http://</a:t>
            </a:r>
            <a:r>
              <a:rPr lang="en-US" sz="800" dirty="0" smtClean="0">
                <a:hlinkClick r:id="rId3"/>
              </a:rPr>
              <a:t>www.wsj.com/articles/entrepreneurs-are-turning-to-a-new-source-of-funds-their-neighbors-1402495255</a:t>
            </a:r>
            <a:endParaRPr lang="en-US" sz="800" dirty="0" smtClean="0"/>
          </a:p>
          <a:p>
            <a:pPr fontAlgn="base"/>
            <a:endParaRPr lang="en-US" sz="2400" b="1" dirty="0" smtClean="0"/>
          </a:p>
          <a:p>
            <a:pPr fontAlgn="base"/>
            <a:r>
              <a:rPr lang="en-US" sz="2400" b="1" dirty="0" smtClean="0"/>
              <a:t>Donations</a:t>
            </a:r>
            <a:endParaRPr lang="en-US" sz="2400" b="1" dirty="0"/>
          </a:p>
          <a:p>
            <a:pPr fontAlgn="base"/>
            <a:endParaRPr lang="en-US" sz="2400" b="1" dirty="0" smtClean="0"/>
          </a:p>
          <a:p>
            <a:pPr fontAlgn="base"/>
            <a:endParaRPr lang="en-US" sz="800" dirty="0" smtClean="0"/>
          </a:p>
          <a:p>
            <a:pPr fontAlgn="base"/>
            <a:r>
              <a:rPr lang="en-US" sz="2400" b="1" dirty="0" smtClean="0"/>
              <a:t>Corporate investment</a:t>
            </a:r>
            <a:r>
              <a:rPr lang="en-US" sz="2400" dirty="0" smtClean="0"/>
              <a:t> - Beware, there are usually more strings attached than you expect</a:t>
            </a:r>
          </a:p>
          <a:p>
            <a:pPr fontAlgn="base"/>
            <a:endParaRPr lang="en-US" sz="2400" dirty="0"/>
          </a:p>
          <a:p>
            <a:pPr fontAlgn="base"/>
            <a:r>
              <a:rPr lang="en-US" sz="2400" b="1" dirty="0"/>
              <a:t>Government Grants</a:t>
            </a:r>
          </a:p>
          <a:p>
            <a:pPr fontAlgn="base"/>
            <a:endParaRPr lang="en-US" sz="2400" dirty="0"/>
          </a:p>
          <a:p>
            <a:pPr fontAlgn="base"/>
            <a:r>
              <a:rPr lang="en-US" sz="2400" b="1" dirty="0"/>
              <a:t>High-Class Pawnshops Fill a Lending Void</a:t>
            </a:r>
          </a:p>
          <a:p>
            <a:pPr fontAlgn="base"/>
            <a:r>
              <a:rPr lang="en-US" sz="2400" dirty="0"/>
              <a:t>Some Can Charge Interest Rates Exceeding 200%; No Credit Check and Little </a:t>
            </a:r>
            <a:r>
              <a:rPr lang="en-US" sz="2400" dirty="0" smtClean="0"/>
              <a:t>Paperwork </a:t>
            </a:r>
            <a:r>
              <a:rPr lang="en-US" sz="800" dirty="0" smtClean="0">
                <a:hlinkClick r:id="rId4"/>
              </a:rPr>
              <a:t>http</a:t>
            </a:r>
            <a:r>
              <a:rPr lang="en-US" sz="800" dirty="0">
                <a:hlinkClick r:id="rId4"/>
              </a:rPr>
              <a:t>://</a:t>
            </a:r>
            <a:r>
              <a:rPr lang="en-US" sz="800" dirty="0" smtClean="0">
                <a:hlinkClick r:id="rId4"/>
              </a:rPr>
              <a:t>www.wsj.com/articles/SB10001424052702304384104579141864036455006</a:t>
            </a:r>
            <a:endParaRPr lang="en-US" sz="800" dirty="0" smtClean="0"/>
          </a:p>
          <a:p>
            <a:pPr fontAlgn="base"/>
            <a:endParaRPr lang="en-US" sz="800" dirty="0"/>
          </a:p>
        </p:txBody>
      </p:sp>
      <p:pic>
        <p:nvPicPr>
          <p:cNvPr id="614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37170" y="4191000"/>
            <a:ext cx="2080221" cy="1385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08735" y="1676400"/>
            <a:ext cx="1737092" cy="1157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3314"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86000" y="2472323"/>
            <a:ext cx="710769" cy="72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27899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Class 13 - Alternate financing; Crowdsourcing</a:t>
            </a:r>
            <a:endParaRPr lang="en-US" dirty="0"/>
          </a:p>
        </p:txBody>
      </p:sp>
      <p:sp>
        <p:nvSpPr>
          <p:cNvPr id="3" name="Content Placeholder 2"/>
          <p:cNvSpPr>
            <a:spLocks noGrp="1"/>
          </p:cNvSpPr>
          <p:nvPr>
            <p:ph idx="1"/>
          </p:nvPr>
        </p:nvSpPr>
        <p:spPr>
          <a:xfrm>
            <a:off x="533400" y="1295400"/>
            <a:ext cx="8229600" cy="4525963"/>
          </a:xfrm>
        </p:spPr>
        <p:txBody>
          <a:bodyPr/>
          <a:lstStyle/>
          <a:p>
            <a:r>
              <a:rPr lang="en-US" b="1" dirty="0" smtClean="0">
                <a:solidFill>
                  <a:srgbClr val="FF0000"/>
                </a:solidFill>
              </a:rPr>
              <a:t>People are not investing</a:t>
            </a:r>
            <a:r>
              <a:rPr lang="en-US" dirty="0" smtClean="0"/>
              <a:t>, they are getting something in return for their funding.</a:t>
            </a:r>
          </a:p>
          <a:p>
            <a:r>
              <a:rPr lang="en-US" dirty="0" smtClean="0"/>
              <a:t>Good way to gauge and prove interest in your business</a:t>
            </a:r>
          </a:p>
          <a:p>
            <a:r>
              <a:rPr lang="en-US" dirty="0" smtClean="0"/>
              <a:t>Can be a way to generate cash through pre-sales</a:t>
            </a:r>
          </a:p>
          <a:p>
            <a:endParaRPr lang="en-US" dirty="0"/>
          </a:p>
          <a:p>
            <a:pPr marL="0" indent="0">
              <a:buNone/>
            </a:pPr>
            <a:endParaRPr lang="en-US" dirty="0"/>
          </a:p>
        </p:txBody>
      </p:sp>
    </p:spTree>
    <p:extLst>
      <p:ext uri="{BB962C8B-B14F-4D97-AF65-F5344CB8AC3E}">
        <p14:creationId xmlns:p14="http://schemas.microsoft.com/office/powerpoint/2010/main" val="3353048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fontAlgn="base">
              <a:spcAft>
                <a:spcPct val="0"/>
              </a:spcAft>
              <a:defRPr/>
            </a:pPr>
            <a:r>
              <a:rPr lang="en-US" spc="0" dirty="0" smtClean="0">
                <a:ea typeface="ＭＳ Ｐゴシック" pitchFamily="84" charset="-128"/>
              </a:rPr>
              <a:t>Class 13 - How </a:t>
            </a:r>
            <a:r>
              <a:rPr lang="en-US" spc="0" dirty="0">
                <a:ea typeface="ＭＳ Ｐゴシック" pitchFamily="84" charset="-128"/>
              </a:rPr>
              <a:t>to Value a Business</a:t>
            </a:r>
          </a:p>
        </p:txBody>
      </p:sp>
      <p:sp>
        <p:nvSpPr>
          <p:cNvPr id="3" name="Content Placeholder 2"/>
          <p:cNvSpPr>
            <a:spLocks noGrp="1"/>
          </p:cNvSpPr>
          <p:nvPr>
            <p:ph idx="1"/>
          </p:nvPr>
        </p:nvSpPr>
        <p:spPr>
          <a:xfrm>
            <a:off x="380288" y="762000"/>
            <a:ext cx="8401762" cy="5400675"/>
          </a:xfrm>
        </p:spPr>
        <p:txBody>
          <a:bodyPr>
            <a:noAutofit/>
          </a:bodyPr>
          <a:lstStyle/>
          <a:p>
            <a:pPr marL="0" lvl="0" indent="0">
              <a:lnSpc>
                <a:spcPct val="80000"/>
              </a:lnSpc>
              <a:spcBef>
                <a:spcPts val="1200"/>
              </a:spcBef>
              <a:buNone/>
              <a:defRPr/>
            </a:pPr>
            <a:r>
              <a:rPr lang="en-US" sz="2800" b="1" dirty="0" smtClean="0">
                <a:solidFill>
                  <a:srgbClr val="404040"/>
                </a:solidFill>
                <a:ea typeface="ＭＳ Ｐゴシック" pitchFamily="84" charset="-128"/>
                <a:cs typeface="Arial" pitchFamily="34" charset="0"/>
              </a:rPr>
              <a:t>Ultimately</a:t>
            </a:r>
            <a:r>
              <a:rPr lang="en-US" sz="2800" b="1" dirty="0">
                <a:solidFill>
                  <a:srgbClr val="404040"/>
                </a:solidFill>
                <a:ea typeface="ＭＳ Ｐゴシック" pitchFamily="84" charset="-128"/>
                <a:cs typeface="Arial" pitchFamily="34" charset="0"/>
              </a:rPr>
              <a:t>, a business is worth what others are willing to pay and what the owner will accept for it. </a:t>
            </a:r>
            <a:r>
              <a:rPr lang="en-US" sz="2800" b="1" dirty="0" smtClean="0">
                <a:solidFill>
                  <a:srgbClr val="404040"/>
                </a:solidFill>
                <a:ea typeface="ＭＳ Ｐゴシック" pitchFamily="84" charset="-128"/>
                <a:cs typeface="Arial" pitchFamily="34" charset="0"/>
              </a:rPr>
              <a:t>Valuing a company is an art, not a science</a:t>
            </a:r>
          </a:p>
          <a:p>
            <a:pPr marL="0" lvl="0" indent="0">
              <a:lnSpc>
                <a:spcPct val="80000"/>
              </a:lnSpc>
              <a:spcBef>
                <a:spcPts val="1200"/>
              </a:spcBef>
              <a:buNone/>
              <a:defRPr/>
            </a:pPr>
            <a:endParaRPr lang="en-US" sz="2800" b="1" dirty="0">
              <a:solidFill>
                <a:srgbClr val="404040"/>
              </a:solidFill>
              <a:ea typeface="ＭＳ Ｐゴシック" pitchFamily="84" charset="-128"/>
              <a:cs typeface="Arial" pitchFamily="34" charset="0"/>
            </a:endParaRPr>
          </a:p>
          <a:p>
            <a:pPr marL="0" lvl="0" indent="0">
              <a:lnSpc>
                <a:spcPct val="80000"/>
              </a:lnSpc>
              <a:spcBef>
                <a:spcPts val="1200"/>
              </a:spcBef>
              <a:buNone/>
              <a:defRPr/>
            </a:pPr>
            <a:r>
              <a:rPr lang="en-US" sz="2800" b="1" dirty="0" smtClean="0">
                <a:solidFill>
                  <a:srgbClr val="404040"/>
                </a:solidFill>
                <a:ea typeface="ＭＳ Ｐゴシック" pitchFamily="84" charset="-128"/>
                <a:cs typeface="Arial" pitchFamily="34" charset="0"/>
              </a:rPr>
              <a:t>Methods used </a:t>
            </a:r>
            <a:r>
              <a:rPr lang="en-US" sz="2800" b="1" dirty="0">
                <a:solidFill>
                  <a:srgbClr val="404040"/>
                </a:solidFill>
                <a:ea typeface="ＭＳ Ｐゴシック" pitchFamily="84" charset="-128"/>
                <a:cs typeface="Arial" pitchFamily="34" charset="0"/>
              </a:rPr>
              <a:t>to estimate value of a business:</a:t>
            </a:r>
          </a:p>
          <a:p>
            <a:pPr marL="594360" lvl="2" eaLnBrk="0" fontAlgn="base" hangingPunct="0">
              <a:lnSpc>
                <a:spcPct val="80000"/>
              </a:lnSpc>
              <a:spcBef>
                <a:spcPts val="600"/>
              </a:spcBef>
              <a:spcAft>
                <a:spcPct val="0"/>
              </a:spcAft>
              <a:buClrTx/>
              <a:buFontTx/>
              <a:buChar char="-"/>
              <a:defRPr/>
            </a:pPr>
            <a:r>
              <a:rPr lang="en-US" sz="2800" dirty="0" smtClean="0">
                <a:solidFill>
                  <a:srgbClr val="404040"/>
                </a:solidFill>
                <a:ea typeface="ＭＳ Ｐゴシック" pitchFamily="84" charset="-128"/>
                <a:cs typeface="Arial" pitchFamily="34" charset="0"/>
              </a:rPr>
              <a:t>Net present value of future cash flow</a:t>
            </a:r>
          </a:p>
          <a:p>
            <a:pPr marL="594360" lvl="2" eaLnBrk="0" fontAlgn="base" hangingPunct="0">
              <a:lnSpc>
                <a:spcPct val="80000"/>
              </a:lnSpc>
              <a:spcBef>
                <a:spcPts val="600"/>
              </a:spcBef>
              <a:spcAft>
                <a:spcPct val="0"/>
              </a:spcAft>
              <a:buClrTx/>
              <a:buFontTx/>
              <a:buChar char="-"/>
              <a:defRPr/>
            </a:pPr>
            <a:r>
              <a:rPr lang="en-US" sz="2800" dirty="0" smtClean="0">
                <a:solidFill>
                  <a:srgbClr val="404040"/>
                </a:solidFill>
                <a:ea typeface="ＭＳ Ｐゴシック" pitchFamily="84" charset="-128"/>
                <a:cs typeface="Arial" pitchFamily="34" charset="0"/>
              </a:rPr>
              <a:t>Compare </a:t>
            </a:r>
            <a:r>
              <a:rPr lang="en-US" sz="2800" dirty="0">
                <a:solidFill>
                  <a:srgbClr val="404040"/>
                </a:solidFill>
                <a:ea typeface="ＭＳ Ｐゴシック" pitchFamily="84" charset="-128"/>
                <a:cs typeface="Arial" pitchFamily="34" charset="0"/>
              </a:rPr>
              <a:t>it with similar businesses.</a:t>
            </a:r>
          </a:p>
          <a:p>
            <a:pPr marL="594360" lvl="2" eaLnBrk="0" fontAlgn="base" hangingPunct="0">
              <a:lnSpc>
                <a:spcPct val="80000"/>
              </a:lnSpc>
              <a:spcBef>
                <a:spcPts val="600"/>
              </a:spcBef>
              <a:spcAft>
                <a:spcPct val="0"/>
              </a:spcAft>
              <a:buClrTx/>
              <a:buFontTx/>
              <a:buChar char="-"/>
              <a:defRPr/>
            </a:pPr>
            <a:r>
              <a:rPr lang="en-US" sz="2800" dirty="0">
                <a:solidFill>
                  <a:srgbClr val="404040"/>
                </a:solidFill>
                <a:ea typeface="ＭＳ Ｐゴシック" pitchFamily="84" charset="-128"/>
                <a:cs typeface="Arial" pitchFamily="34" charset="0"/>
              </a:rPr>
              <a:t>In most industries, there are one or two key benchmarks that help to value a business.</a:t>
            </a:r>
          </a:p>
          <a:p>
            <a:pPr marL="594360" lvl="2" eaLnBrk="0" hangingPunct="0">
              <a:lnSpc>
                <a:spcPct val="80000"/>
              </a:lnSpc>
              <a:spcBef>
                <a:spcPts val="600"/>
              </a:spcBef>
              <a:buFontTx/>
              <a:buChar char="-"/>
              <a:defRPr/>
            </a:pPr>
            <a:r>
              <a:rPr lang="en-US" sz="2800" dirty="0">
                <a:solidFill>
                  <a:srgbClr val="404040"/>
                </a:solidFill>
                <a:ea typeface="ＭＳ Ｐゴシック" pitchFamily="84" charset="-128"/>
                <a:cs typeface="Arial" pitchFamily="34" charset="0"/>
              </a:rPr>
              <a:t>Look at multiple net earnings. One rule of thumb says a business can sell for around three to five times its annual net earnings. If the business earns $100,000 net profit per year, for example, it could be expected to sell for at least $300,000 </a:t>
            </a:r>
          </a:p>
          <a:p>
            <a:pPr lvl="0" indent="-342900" eaLnBrk="0" fontAlgn="base" hangingPunct="0">
              <a:lnSpc>
                <a:spcPct val="80000"/>
              </a:lnSpc>
              <a:spcBef>
                <a:spcPts val="1200"/>
              </a:spcBef>
              <a:spcAft>
                <a:spcPct val="0"/>
              </a:spcAft>
              <a:buClrTx/>
              <a:buNone/>
              <a:defRPr/>
            </a:pPr>
            <a:r>
              <a:rPr lang="en-US" sz="2800" b="1" dirty="0" smtClean="0">
                <a:solidFill>
                  <a:srgbClr val="404040"/>
                </a:solidFill>
                <a:ea typeface="ＭＳ Ｐゴシック" pitchFamily="84" charset="-128"/>
                <a:cs typeface="Arial" pitchFamily="34" charset="0"/>
              </a:rPr>
              <a:t> </a:t>
            </a:r>
            <a:endParaRPr lang="en-US" sz="2800" b="1" dirty="0">
              <a:solidFill>
                <a:srgbClr val="404040"/>
              </a:solidFill>
              <a:ea typeface="ＭＳ Ｐゴシック" pitchFamily="84" charset="-128"/>
              <a:cs typeface="Arial" pitchFamily="34" charset="0"/>
            </a:endParaRPr>
          </a:p>
        </p:txBody>
      </p:sp>
      <p:sp>
        <p:nvSpPr>
          <p:cNvPr id="4" name="Slide Number Placeholder 3"/>
          <p:cNvSpPr>
            <a:spLocks noGrp="1"/>
          </p:cNvSpPr>
          <p:nvPr>
            <p:ph type="sldNum" sz="quarter" idx="4294967295"/>
          </p:nvPr>
        </p:nvSpPr>
        <p:spPr>
          <a:xfrm>
            <a:off x="8568475" y="5562600"/>
            <a:ext cx="546028" cy="482600"/>
          </a:xfrm>
          <a:prstGeom prst="bracketPair">
            <a:avLst>
              <a:gd name="adj" fmla="val 17949"/>
            </a:avLst>
          </a:prstGeom>
        </p:spPr>
        <p:txBody>
          <a:bodyPr/>
          <a:lstStyle/>
          <a:p>
            <a:pPr>
              <a:defRPr/>
            </a:pPr>
            <a:endParaRPr lang="en-US" dirty="0"/>
          </a:p>
        </p:txBody>
      </p:sp>
    </p:spTree>
    <p:extLst>
      <p:ext uri="{BB962C8B-B14F-4D97-AF65-F5344CB8AC3E}">
        <p14:creationId xmlns:p14="http://schemas.microsoft.com/office/powerpoint/2010/main" val="81098539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fontAlgn="base">
              <a:spcAft>
                <a:spcPct val="0"/>
              </a:spcAft>
              <a:defRPr/>
            </a:pPr>
            <a:r>
              <a:rPr lang="en-US" spc="0" dirty="0" smtClean="0">
                <a:ea typeface="ＭＳ Ｐゴシック" pitchFamily="84" charset="-128"/>
              </a:rPr>
              <a:t>Class 13 - Popular Methods of </a:t>
            </a:r>
            <a:r>
              <a:rPr lang="en-US" spc="0" dirty="0">
                <a:ea typeface="ＭＳ Ｐゴシック" pitchFamily="84" charset="-128"/>
              </a:rPr>
              <a:t>Valuation</a:t>
            </a:r>
          </a:p>
        </p:txBody>
      </p:sp>
      <p:sp>
        <p:nvSpPr>
          <p:cNvPr id="3" name="Content Placeholder 2"/>
          <p:cNvSpPr>
            <a:spLocks noGrp="1"/>
          </p:cNvSpPr>
          <p:nvPr>
            <p:ph idx="1"/>
          </p:nvPr>
        </p:nvSpPr>
        <p:spPr>
          <a:xfrm>
            <a:off x="609600" y="990600"/>
            <a:ext cx="8001000" cy="5057775"/>
          </a:xfrm>
        </p:spPr>
        <p:txBody>
          <a:bodyPr>
            <a:normAutofit fontScale="25000" lnSpcReduction="20000"/>
          </a:bodyPr>
          <a:lstStyle/>
          <a:p>
            <a:pPr marL="0" lvl="0" indent="0">
              <a:lnSpc>
                <a:spcPct val="80000"/>
              </a:lnSpc>
              <a:spcBef>
                <a:spcPts val="1200"/>
              </a:spcBef>
              <a:buNone/>
              <a:defRPr/>
            </a:pPr>
            <a:r>
              <a:rPr lang="en-US" sz="2600" b="1" dirty="0" smtClean="0">
                <a:solidFill>
                  <a:srgbClr val="404040"/>
                </a:solidFill>
                <a:latin typeface="Arial" pitchFamily="34" charset="0"/>
                <a:ea typeface="ＭＳ Ｐゴシック" pitchFamily="84" charset="-128"/>
                <a:cs typeface="Arial" pitchFamily="34" charset="0"/>
              </a:rPr>
              <a:t>. </a:t>
            </a:r>
            <a:endParaRPr lang="en-US" sz="8000" b="1" dirty="0">
              <a:solidFill>
                <a:srgbClr val="404040"/>
              </a:solidFill>
              <a:ea typeface="ＭＳ Ｐゴシック" pitchFamily="84" charset="-128"/>
              <a:cs typeface="Arial" pitchFamily="34" charset="0"/>
            </a:endParaRPr>
          </a:p>
          <a:p>
            <a:pPr marL="0" lvl="0" indent="0">
              <a:lnSpc>
                <a:spcPct val="80000"/>
              </a:lnSpc>
              <a:spcBef>
                <a:spcPts val="1200"/>
              </a:spcBef>
              <a:buNone/>
              <a:defRPr/>
            </a:pPr>
            <a:r>
              <a:rPr lang="en-US" sz="11200" b="1" dirty="0" smtClean="0">
                <a:solidFill>
                  <a:srgbClr val="FF0000"/>
                </a:solidFill>
                <a:ea typeface="ＭＳ Ｐゴシック" pitchFamily="84" charset="-128"/>
                <a:cs typeface="Arial" pitchFamily="34" charset="0"/>
              </a:rPr>
              <a:t>Book </a:t>
            </a:r>
            <a:r>
              <a:rPr lang="en-US" sz="11200" b="1" dirty="0">
                <a:solidFill>
                  <a:srgbClr val="FF0000"/>
                </a:solidFill>
                <a:ea typeface="ＭＳ Ｐゴシック" pitchFamily="84" charset="-128"/>
                <a:cs typeface="Arial" pitchFamily="34" charset="0"/>
              </a:rPr>
              <a:t>value </a:t>
            </a:r>
            <a:r>
              <a:rPr lang="en-US" sz="11200" b="1" dirty="0">
                <a:solidFill>
                  <a:srgbClr val="404040"/>
                </a:solidFill>
                <a:ea typeface="ＭＳ Ｐゴシック" pitchFamily="84" charset="-128"/>
                <a:cs typeface="Arial" pitchFamily="34" charset="0"/>
              </a:rPr>
              <a:t>(Net Worth = Assets – Liabilities) valuation of a company as assets – </a:t>
            </a:r>
            <a:r>
              <a:rPr lang="en-US" sz="11200" b="1" dirty="0" smtClean="0">
                <a:solidFill>
                  <a:srgbClr val="404040"/>
                </a:solidFill>
                <a:ea typeface="ＭＳ Ｐゴシック" pitchFamily="84" charset="-128"/>
                <a:cs typeface="Arial" pitchFamily="34" charset="0"/>
              </a:rPr>
              <a:t>liabilities.</a:t>
            </a:r>
          </a:p>
          <a:p>
            <a:pPr marL="0" lvl="0" indent="0">
              <a:lnSpc>
                <a:spcPct val="80000"/>
              </a:lnSpc>
              <a:spcBef>
                <a:spcPts val="1200"/>
              </a:spcBef>
              <a:buNone/>
              <a:defRPr/>
            </a:pPr>
            <a:endParaRPr lang="en-US" sz="11200" b="1" dirty="0">
              <a:solidFill>
                <a:srgbClr val="404040"/>
              </a:solidFill>
              <a:ea typeface="ＭＳ Ｐゴシック" pitchFamily="84" charset="-128"/>
              <a:cs typeface="Arial" pitchFamily="34" charset="0"/>
            </a:endParaRPr>
          </a:p>
          <a:p>
            <a:pPr marL="0" lvl="0" indent="0">
              <a:lnSpc>
                <a:spcPct val="80000"/>
              </a:lnSpc>
              <a:spcBef>
                <a:spcPts val="1200"/>
              </a:spcBef>
              <a:buNone/>
              <a:defRPr/>
            </a:pPr>
            <a:r>
              <a:rPr lang="en-US" sz="11200" b="1" dirty="0" smtClean="0">
                <a:solidFill>
                  <a:srgbClr val="FF0000"/>
                </a:solidFill>
                <a:ea typeface="ＭＳ Ｐゴシック" pitchFamily="84" charset="-128"/>
                <a:cs typeface="Arial" pitchFamily="34" charset="0"/>
              </a:rPr>
              <a:t>Future </a:t>
            </a:r>
            <a:r>
              <a:rPr lang="en-US" sz="11200" b="1" dirty="0">
                <a:solidFill>
                  <a:srgbClr val="FF0000"/>
                </a:solidFill>
                <a:ea typeface="ＭＳ Ｐゴシック" pitchFamily="84" charset="-128"/>
                <a:cs typeface="Arial" pitchFamily="34" charset="0"/>
              </a:rPr>
              <a:t>earnings </a:t>
            </a:r>
            <a:r>
              <a:rPr lang="en-US" sz="11200" b="1" dirty="0">
                <a:solidFill>
                  <a:srgbClr val="404040"/>
                </a:solidFill>
                <a:ea typeface="ＭＳ Ｐゴシック" pitchFamily="84" charset="-128"/>
                <a:cs typeface="Arial" pitchFamily="34" charset="0"/>
              </a:rPr>
              <a:t>– it is the main determinant of its value. It is most useful for companies that are growing quickly. In these cases, past earnings are not accurate reflections of future performance This method of valuation must take into account the time value of money, as well as the rate of return. </a:t>
            </a:r>
            <a:endParaRPr lang="en-US" sz="11200" b="1" dirty="0" smtClean="0">
              <a:solidFill>
                <a:srgbClr val="404040"/>
              </a:solidFill>
              <a:ea typeface="ＭＳ Ｐゴシック" pitchFamily="84" charset="-128"/>
              <a:cs typeface="Arial" pitchFamily="34" charset="0"/>
            </a:endParaRPr>
          </a:p>
          <a:p>
            <a:pPr marL="0" lvl="0" indent="0">
              <a:lnSpc>
                <a:spcPct val="80000"/>
              </a:lnSpc>
              <a:spcBef>
                <a:spcPts val="1200"/>
              </a:spcBef>
              <a:buNone/>
              <a:defRPr/>
            </a:pPr>
            <a:endParaRPr lang="en-US" sz="11200" b="1" dirty="0" smtClean="0">
              <a:solidFill>
                <a:srgbClr val="FF0000"/>
              </a:solidFill>
              <a:ea typeface="ＭＳ Ｐゴシック" pitchFamily="84" charset="-128"/>
              <a:cs typeface="Arial" pitchFamily="34" charset="0"/>
            </a:endParaRPr>
          </a:p>
          <a:p>
            <a:pPr marL="0" lvl="0" indent="0">
              <a:lnSpc>
                <a:spcPct val="80000"/>
              </a:lnSpc>
              <a:spcBef>
                <a:spcPts val="1200"/>
              </a:spcBef>
              <a:buNone/>
              <a:defRPr/>
            </a:pPr>
            <a:r>
              <a:rPr lang="en-US" sz="11200" b="1" dirty="0" smtClean="0">
                <a:solidFill>
                  <a:srgbClr val="FF0000"/>
                </a:solidFill>
                <a:ea typeface="ＭＳ Ｐゴシック" pitchFamily="84" charset="-128"/>
                <a:cs typeface="Arial" pitchFamily="34" charset="0"/>
              </a:rPr>
              <a:t>Market-based</a:t>
            </a:r>
            <a:r>
              <a:rPr lang="en-US" sz="11200" b="1" dirty="0" smtClean="0">
                <a:solidFill>
                  <a:srgbClr val="404040"/>
                </a:solidFill>
                <a:ea typeface="ＭＳ Ｐゴシック" pitchFamily="84" charset="-128"/>
                <a:cs typeface="Arial" pitchFamily="34" charset="0"/>
              </a:rPr>
              <a:t> </a:t>
            </a:r>
            <a:r>
              <a:rPr lang="en-US" sz="11200" b="1" dirty="0">
                <a:solidFill>
                  <a:srgbClr val="404040"/>
                </a:solidFill>
                <a:ea typeface="ＭＳ Ｐゴシック" pitchFamily="84" charset="-128"/>
                <a:cs typeface="Arial" pitchFamily="34" charset="0"/>
              </a:rPr>
              <a:t>(Value = P/E Ratio x Estimated Future Net Earnings ) </a:t>
            </a:r>
            <a:endParaRPr lang="en-US" sz="11200" b="1" dirty="0" smtClean="0">
              <a:solidFill>
                <a:srgbClr val="404040"/>
              </a:solidFill>
              <a:ea typeface="ＭＳ Ｐゴシック" pitchFamily="84" charset="-128"/>
              <a:cs typeface="Arial" pitchFamily="34" charset="0"/>
            </a:endParaRPr>
          </a:p>
          <a:p>
            <a:pPr marL="0" lvl="0" indent="0">
              <a:lnSpc>
                <a:spcPct val="80000"/>
              </a:lnSpc>
              <a:spcBef>
                <a:spcPts val="1200"/>
              </a:spcBef>
              <a:buNone/>
              <a:defRPr/>
            </a:pPr>
            <a:endParaRPr lang="en-US" sz="11200" b="1" dirty="0" smtClean="0">
              <a:solidFill>
                <a:srgbClr val="404040"/>
              </a:solidFill>
              <a:ea typeface="ＭＳ Ｐゴシック" pitchFamily="84" charset="-128"/>
              <a:cs typeface="Arial" pitchFamily="34" charset="0"/>
            </a:endParaRPr>
          </a:p>
          <a:p>
            <a:pPr marL="0" lvl="0" indent="0">
              <a:lnSpc>
                <a:spcPct val="80000"/>
              </a:lnSpc>
              <a:spcBef>
                <a:spcPts val="1200"/>
              </a:spcBef>
              <a:buNone/>
              <a:defRPr/>
            </a:pPr>
            <a:r>
              <a:rPr lang="en-US" sz="11200" b="1" dirty="0">
                <a:solidFill>
                  <a:srgbClr val="FF0000"/>
                </a:solidFill>
                <a:ea typeface="ＭＳ Ｐゴシック" pitchFamily="84" charset="-128"/>
                <a:cs typeface="Arial" pitchFamily="34" charset="0"/>
              </a:rPr>
              <a:t>Cost to acquire a customer </a:t>
            </a:r>
            <a:r>
              <a:rPr lang="en-US" sz="11200" b="1" dirty="0" smtClean="0">
                <a:solidFill>
                  <a:srgbClr val="404040"/>
                </a:solidFill>
                <a:ea typeface="ＭＳ Ｐゴシック" pitchFamily="84" charset="-128"/>
                <a:cs typeface="Arial" pitchFamily="34" charset="0"/>
              </a:rPr>
              <a:t>– WhatsApp example</a:t>
            </a:r>
            <a:endParaRPr lang="en-US" sz="11200" b="1" dirty="0">
              <a:solidFill>
                <a:srgbClr val="404040"/>
              </a:solidFill>
              <a:ea typeface="ＭＳ Ｐゴシック" pitchFamily="84" charset="-128"/>
              <a:cs typeface="Arial" pitchFamily="34" charset="0"/>
            </a:endParaRPr>
          </a:p>
          <a:p>
            <a:pPr marL="1714500" lvl="2" indent="-342900" fontAlgn="base">
              <a:lnSpc>
                <a:spcPct val="80000"/>
              </a:lnSpc>
              <a:spcBef>
                <a:spcPts val="600"/>
              </a:spcBef>
              <a:spcAft>
                <a:spcPct val="0"/>
              </a:spcAft>
              <a:buClr>
                <a:srgbClr val="404040"/>
              </a:buClr>
              <a:buFontTx/>
              <a:buChar char="-"/>
              <a:defRPr/>
            </a:pPr>
            <a:endParaRPr lang="en-US" sz="8000" b="1" dirty="0">
              <a:solidFill>
                <a:srgbClr val="404040"/>
              </a:solidFill>
              <a:ea typeface="ＭＳ Ｐゴシック" pitchFamily="84" charset="-128"/>
              <a:cs typeface="Arial" pitchFamily="34" charset="0"/>
            </a:endParaRPr>
          </a:p>
          <a:p>
            <a:pPr marL="609600" lvl="0" indent="-609600" fontAlgn="base">
              <a:lnSpc>
                <a:spcPct val="80000"/>
              </a:lnSpc>
              <a:spcBef>
                <a:spcPts val="1200"/>
              </a:spcBef>
              <a:spcAft>
                <a:spcPct val="0"/>
              </a:spcAft>
              <a:buClrTx/>
              <a:buNone/>
              <a:defRPr/>
            </a:pPr>
            <a:endParaRPr lang="en-US" sz="2800" b="1" dirty="0">
              <a:solidFill>
                <a:srgbClr val="404040"/>
              </a:solidFill>
              <a:latin typeface="Arial" pitchFamily="34" charset="0"/>
              <a:ea typeface="ＭＳ Ｐゴシック" pitchFamily="84" charset="-128"/>
              <a:cs typeface="Arial" pitchFamily="34" charset="0"/>
            </a:endParaRPr>
          </a:p>
        </p:txBody>
      </p:sp>
    </p:spTree>
    <p:extLst>
      <p:ext uri="{BB962C8B-B14F-4D97-AF65-F5344CB8AC3E}">
        <p14:creationId xmlns:p14="http://schemas.microsoft.com/office/powerpoint/2010/main" val="21533031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00851"/>
          </a:xfrm>
        </p:spPr>
        <p:txBody>
          <a:bodyPr/>
          <a:lstStyle/>
          <a:p>
            <a:r>
              <a:rPr lang="en-US" sz="2500" dirty="0" smtClean="0">
                <a:solidFill>
                  <a:schemeClr val="bg1"/>
                </a:solidFill>
                <a:latin typeface="Arial" pitchFamily="-123" charset="0"/>
                <a:ea typeface="ＭＳ Ｐゴシック" pitchFamily="-123" charset="-128"/>
                <a:cs typeface="ＭＳ Ｐゴシック" pitchFamily="-123" charset="-128"/>
              </a:rPr>
              <a:t>or Next Class</a:t>
            </a:r>
            <a:endParaRPr lang="en-US" sz="2500" dirty="0">
              <a:solidFill>
                <a:schemeClr val="bg1"/>
              </a:solidFill>
              <a:latin typeface="Arial" pitchFamily="-123" charset="0"/>
              <a:ea typeface="ＭＳ Ｐゴシック" pitchFamily="-123" charset="-128"/>
              <a:cs typeface="ＭＳ Ｐゴシック" pitchFamily="-123" charset="-128"/>
            </a:endParaRPr>
          </a:p>
        </p:txBody>
      </p:sp>
      <p:sp>
        <p:nvSpPr>
          <p:cNvPr id="7" name="Rectangle 6"/>
          <p:cNvSpPr/>
          <p:nvPr/>
        </p:nvSpPr>
        <p:spPr>
          <a:xfrm>
            <a:off x="2285998" y="-16045562"/>
            <a:ext cx="8015591" cy="4355038"/>
          </a:xfrm>
          <a:prstGeom prst="rect">
            <a:avLst/>
          </a:prstGeom>
        </p:spPr>
        <p:txBody>
          <a:bodyPr wrap="square">
            <a:spAutoFit/>
          </a:bodyPr>
          <a:lstStyle/>
          <a:p>
            <a:r>
              <a:rPr lang="en-US" sz="900" dirty="0"/>
              <a:t>Thinking About Starting a Business?</a:t>
            </a:r>
          </a:p>
          <a:p>
            <a:r>
              <a:rPr lang="en-US" sz="900" dirty="0"/>
              <a:t>ARTICLE</a:t>
            </a:r>
          </a:p>
          <a:p>
            <a:r>
              <a:rPr lang="en-US" sz="900" dirty="0"/>
              <a:t>Is Entrepreneurship For You?</a:t>
            </a:r>
          </a:p>
          <a:p>
            <a:r>
              <a:rPr lang="en-US" sz="900" dirty="0"/>
              <a:t>Starting your own business can be an exciting and rewarding experience. It can offer numerous advantages such as being your own boss, setting your own schedule and making a living doing something you enjoy. But, becoming a successful entrepreneur requires thorough planning, creativity and hard work.</a:t>
            </a:r>
          </a:p>
          <a:p>
            <a:endParaRPr lang="en-US" sz="900" dirty="0"/>
          </a:p>
          <a:p>
            <a:r>
              <a:rPr lang="en-US" sz="900" dirty="0"/>
              <a:t>Consider whether you have the following characteristics and skills commonly associated with successful entrepreneurs:</a:t>
            </a:r>
          </a:p>
          <a:p>
            <a:endParaRPr lang="en-US" sz="900" dirty="0"/>
          </a:p>
          <a:p>
            <a:r>
              <a:rPr lang="en-US" sz="900" dirty="0"/>
              <a:t>Comfortable with taking risks: Being your own boss also means you’re the one making tough decisions. Entrepreneurship involves uncertainty. Do you avoid uncertainty in life at all costs? If yes, then entrepreneurship may not be the best fit for you. Do you enjoy the thrill of taking calculated risks? Then read on.</a:t>
            </a:r>
          </a:p>
          <a:p>
            <a:r>
              <a:rPr lang="en-US" sz="900" dirty="0"/>
              <a:t>Independent: Entrepreneurs have to make a lot of decisions on their own. If you find you can trust your instincts — and you’re not afraid of rejection every now and then — you could be on your way to being an entrepreneur.</a:t>
            </a:r>
          </a:p>
          <a:p>
            <a:r>
              <a:rPr lang="en-US" sz="900" dirty="0"/>
              <a:t>Persuasive: You may have the greatest idea in the world, but if you cannot persuade customers, employees and potential lenders or partners, you may find entrepreneurship to be challenging. If you enjoy public speaking, engage new people with ease and find you make compelling arguments grounded in facts, it’s likely you’re poised to make your idea succeed.</a:t>
            </a:r>
          </a:p>
          <a:p>
            <a:r>
              <a:rPr lang="en-US" sz="900" dirty="0"/>
              <a:t>Able to negotiate: As a small business owner, you will need to negotiate everything from leases to contract terms to rates. Polished negotiation skills will help you save money and keep your business running smoothly.</a:t>
            </a:r>
          </a:p>
          <a:p>
            <a:r>
              <a:rPr lang="en-US" sz="900" dirty="0"/>
              <a:t>Creative: Are you able to think of new ideas? Can you imagine new ways to solve problems? Entrepreneurs must be able to think creatively. If you have insights on how to take advantage of new opportunities, entrepreneurship may be a good fit. </a:t>
            </a:r>
          </a:p>
          <a:p>
            <a:r>
              <a:rPr lang="en-US" sz="900" dirty="0"/>
              <a:t>Supported by others: Before you start a business, it’s important to have a strong support system in place.</a:t>
            </a:r>
            <a:r>
              <a:rPr lang="en-US" dirty="0"/>
              <a:t> </a:t>
            </a:r>
            <a:r>
              <a:rPr lang="en-US" sz="900" dirty="0"/>
              <a:t>You’ll be forced to make many important decisions, especially in the first months of opening your business. If you do not have a support network of people to help you, consider finding a business mentor. A business mentor is someone who is experienced, successful and willing to provide advice and guidance. Read the Steps to Finding a Mentor article for help on finding and working with a mentor.</a:t>
            </a:r>
          </a:p>
          <a:p>
            <a:r>
              <a:rPr lang="en-US" sz="900" dirty="0"/>
              <a:t>Still think you have what it takes to be an entrepreneur and start a new business? Great! Now ask yourself these 20 questions to help ensure you’ve thought about the right financial and business details.</a:t>
            </a:r>
          </a:p>
          <a:p>
            <a:endParaRPr lang="en-US" sz="900" dirty="0"/>
          </a:p>
          <a:p>
            <a:r>
              <a:rPr lang="en-US" sz="900" dirty="0"/>
              <a:t> </a:t>
            </a:r>
          </a:p>
        </p:txBody>
      </p:sp>
      <p:pic>
        <p:nvPicPr>
          <p:cNvPr id="1026" name="Picture 2" descr="C:\Program Files\Microsoft Office\MEDIA\CAGCAT10\j0336075.wmf"/>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2771995" y="1752600"/>
            <a:ext cx="3521798" cy="356706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256970" y="914400"/>
            <a:ext cx="4647427" cy="923330"/>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91440" tIns="45720" rIns="91440" bIns="45720">
            <a:spAutoFit/>
          </a:bodyPr>
          <a:lstStyle/>
          <a:p>
            <a:pPr algn="ctr"/>
            <a:r>
              <a:rPr lang="en-US" sz="5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rPr>
              <a:t>GOOD LUCK!</a:t>
            </a:r>
            <a:endParaRPr lang="en-US" sz="5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endParaRPr>
          </a:p>
        </p:txBody>
      </p:sp>
      <p:sp>
        <p:nvSpPr>
          <p:cNvPr id="8" name="TextBox 7"/>
          <p:cNvSpPr txBox="1"/>
          <p:nvPr/>
        </p:nvSpPr>
        <p:spPr>
          <a:xfrm>
            <a:off x="1436914" y="5638800"/>
            <a:ext cx="6328229" cy="707886"/>
          </a:xfrm>
          <a:prstGeom prst="rect">
            <a:avLst/>
          </a:prstGeom>
          <a:noFill/>
        </p:spPr>
        <p:txBody>
          <a:bodyPr wrap="square" rtlCol="0">
            <a:spAutoFit/>
          </a:bodyPr>
          <a:lstStyle/>
          <a:p>
            <a:r>
              <a:rPr lang="en-US" sz="4000" b="1" dirty="0" smtClean="0">
                <a:latin typeface="Brush Script MT" panose="03060802040406070304" pitchFamily="66" charset="0"/>
              </a:rPr>
              <a:t>Keep in touch </a:t>
            </a:r>
            <a:endParaRPr lang="en-US" sz="4000" b="1" dirty="0">
              <a:latin typeface="Brush Script MT" panose="03060802040406070304" pitchFamily="66" charset="0"/>
            </a:endParaRPr>
          </a:p>
        </p:txBody>
      </p:sp>
    </p:spTree>
    <p:extLst>
      <p:ext uri="{BB962C8B-B14F-4D97-AF65-F5344CB8AC3E}">
        <p14:creationId xmlns:p14="http://schemas.microsoft.com/office/powerpoint/2010/main" val="33073817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7</a:t>
            </a:fld>
            <a:endParaRPr lang="en-US" dirty="0">
              <a:solidFill>
                <a:prstClr val="black">
                  <a:tint val="75000"/>
                </a:prstClr>
              </a:solidFill>
            </a:endParaRPr>
          </a:p>
        </p:txBody>
      </p:sp>
      <p:sp>
        <p:nvSpPr>
          <p:cNvPr id="10" name="TextBox 9"/>
          <p:cNvSpPr txBox="1"/>
          <p:nvPr/>
        </p:nvSpPr>
        <p:spPr>
          <a:xfrm>
            <a:off x="101169" y="145915"/>
            <a:ext cx="8686800" cy="646331"/>
          </a:xfrm>
          <a:prstGeom prst="rect">
            <a:avLst/>
          </a:prstGeom>
          <a:noFill/>
        </p:spPr>
        <p:txBody>
          <a:bodyPr wrap="square" rtlCol="0">
            <a:spAutoFit/>
          </a:bodyPr>
          <a:lstStyle/>
          <a:p>
            <a:r>
              <a:rPr lang="en-US" sz="3600" b="1" i="1" dirty="0" smtClean="0">
                <a:solidFill>
                  <a:prstClr val="black"/>
                </a:solidFill>
                <a:ea typeface="+mj-ea"/>
                <a:cs typeface="+mj-cs"/>
              </a:rPr>
              <a:t>Class 2 - Innovation</a:t>
            </a:r>
            <a:r>
              <a:rPr lang="en-US" sz="3600" b="1" i="1" dirty="0">
                <a:solidFill>
                  <a:prstClr val="black"/>
                </a:solidFill>
                <a:ea typeface="+mj-ea"/>
                <a:cs typeface="+mj-cs"/>
              </a:rPr>
              <a:t>*</a:t>
            </a:r>
            <a:endParaRPr lang="en-US" sz="3200" dirty="0">
              <a:solidFill>
                <a:prstClr val="white"/>
              </a:solidFill>
            </a:endParaRPr>
          </a:p>
        </p:txBody>
      </p:sp>
      <p:sp>
        <p:nvSpPr>
          <p:cNvPr id="5" name="Rectangle 4"/>
          <p:cNvSpPr/>
          <p:nvPr/>
        </p:nvSpPr>
        <p:spPr>
          <a:xfrm>
            <a:off x="152400" y="850777"/>
            <a:ext cx="8839200" cy="5262979"/>
          </a:xfrm>
          <a:prstGeom prst="rect">
            <a:avLst/>
          </a:prstGeom>
        </p:spPr>
        <p:txBody>
          <a:bodyPr wrap="square">
            <a:spAutoFit/>
          </a:bodyPr>
          <a:lstStyle/>
          <a:p>
            <a:r>
              <a:rPr lang="en-US" sz="2000" b="1" dirty="0" smtClean="0">
                <a:solidFill>
                  <a:srgbClr val="FF0000"/>
                </a:solidFill>
                <a:latin typeface="Century Gothic" pitchFamily="34" charset="0"/>
                <a:ea typeface="ＭＳ Ｐゴシック" pitchFamily="84" charset="-128"/>
                <a:cs typeface="ＭＳ Ｐゴシック" pitchFamily="84" charset="-128"/>
              </a:rPr>
              <a:t>Sustaining</a:t>
            </a:r>
            <a:r>
              <a:rPr lang="en-US" dirty="0" smtClean="0">
                <a:solidFill>
                  <a:prstClr val="black"/>
                </a:solidFill>
                <a:latin typeface="Century Gothic" pitchFamily="34" charset="0"/>
                <a:ea typeface="ＭＳ Ｐゴシック" pitchFamily="84" charset="-128"/>
                <a:cs typeface="ＭＳ Ｐゴシック" pitchFamily="84" charset="-128"/>
              </a:rPr>
              <a:t>  - the </a:t>
            </a:r>
            <a:r>
              <a:rPr lang="en-US" dirty="0">
                <a:solidFill>
                  <a:prstClr val="black"/>
                </a:solidFill>
                <a:latin typeface="Century Gothic" pitchFamily="34" charset="0"/>
                <a:ea typeface="ＭＳ Ｐゴシック" pitchFamily="84" charset="-128"/>
                <a:cs typeface="ＭＳ Ｐゴシック" pitchFamily="84" charset="-128"/>
              </a:rPr>
              <a:t>kinds of innovations companies often need to develop just to stay in the game. These incremental innovations can be thought of as variations on a theme. </a:t>
            </a:r>
            <a:endParaRPr lang="en-US" dirty="0" smtClean="0">
              <a:solidFill>
                <a:prstClr val="black"/>
              </a:solidFill>
              <a:latin typeface="Century Gothic" pitchFamily="34" charset="0"/>
              <a:ea typeface="ＭＳ Ｐゴシック" pitchFamily="84" charset="-128"/>
              <a:cs typeface="ＭＳ Ｐゴシック" pitchFamily="84" charset="-128"/>
            </a:endParaRPr>
          </a:p>
          <a:p>
            <a:endParaRPr lang="en-US" sz="800" b="1" i="1" dirty="0" smtClean="0">
              <a:solidFill>
                <a:prstClr val="black"/>
              </a:solidFill>
              <a:latin typeface="Century Gothic" pitchFamily="34" charset="0"/>
              <a:ea typeface="ＭＳ Ｐゴシック" pitchFamily="84" charset="-128"/>
              <a:cs typeface="ＭＳ Ｐゴシック" pitchFamily="84" charset="-128"/>
            </a:endParaRPr>
          </a:p>
          <a:p>
            <a:r>
              <a:rPr lang="en-US" b="1" i="1" dirty="0" smtClean="0">
                <a:solidFill>
                  <a:prstClr val="black"/>
                </a:solidFill>
                <a:latin typeface="Century Gothic" pitchFamily="34" charset="0"/>
                <a:ea typeface="ＭＳ Ｐゴシック" pitchFamily="84" charset="-128"/>
                <a:cs typeface="ＭＳ Ｐゴシック" pitchFamily="84" charset="-128"/>
              </a:rPr>
              <a:t>Moderate revenues that taper off</a:t>
            </a:r>
          </a:p>
          <a:p>
            <a:endParaRPr lang="en-US" dirty="0">
              <a:solidFill>
                <a:prstClr val="black"/>
              </a:solidFill>
              <a:latin typeface="Century Gothic" pitchFamily="34" charset="0"/>
              <a:ea typeface="ＭＳ Ｐゴシック" pitchFamily="84" charset="-128"/>
              <a:cs typeface="ＭＳ Ｐゴシック" pitchFamily="84" charset="-128"/>
            </a:endParaRPr>
          </a:p>
          <a:p>
            <a:r>
              <a:rPr lang="en-US" sz="2000" b="1" dirty="0">
                <a:solidFill>
                  <a:srgbClr val="FF0000"/>
                </a:solidFill>
                <a:latin typeface="Century Gothic" pitchFamily="34" charset="0"/>
                <a:ea typeface="ＭＳ Ｐゴシック" pitchFamily="84" charset="-128"/>
                <a:cs typeface="ＭＳ Ｐゴシック" pitchFamily="84" charset="-128"/>
              </a:rPr>
              <a:t>Breakout</a:t>
            </a:r>
            <a:r>
              <a:rPr lang="en-US" dirty="0">
                <a:solidFill>
                  <a:prstClr val="black"/>
                </a:solidFill>
                <a:latin typeface="Century Gothic" pitchFamily="34" charset="0"/>
                <a:ea typeface="ＭＳ Ｐゴシック" pitchFamily="84" charset="-128"/>
                <a:cs typeface="ＭＳ Ｐゴシック" pitchFamily="84" charset="-128"/>
              </a:rPr>
              <a:t> </a:t>
            </a:r>
            <a:r>
              <a:rPr lang="en-US" dirty="0" smtClean="0">
                <a:solidFill>
                  <a:prstClr val="black"/>
                </a:solidFill>
                <a:latin typeface="Century Gothic" pitchFamily="34" charset="0"/>
                <a:ea typeface="ＭＳ Ｐゴシック" pitchFamily="84" charset="-128"/>
                <a:cs typeface="ＭＳ Ｐゴシック" pitchFamily="84" charset="-128"/>
              </a:rPr>
              <a:t>- those </a:t>
            </a:r>
            <a:r>
              <a:rPr lang="en-US" dirty="0">
                <a:solidFill>
                  <a:prstClr val="black"/>
                </a:solidFill>
                <a:latin typeface="Century Gothic" pitchFamily="34" charset="0"/>
                <a:ea typeface="ＭＳ Ｐゴシック" pitchFamily="84" charset="-128"/>
                <a:cs typeface="ＭＳ Ｐゴシック" pitchFamily="84" charset="-128"/>
              </a:rPr>
              <a:t>that significantly up the level of play within an existing category. </a:t>
            </a:r>
            <a:endParaRPr lang="en-US" dirty="0" smtClean="0">
              <a:solidFill>
                <a:prstClr val="black"/>
              </a:solidFill>
              <a:latin typeface="Century Gothic" pitchFamily="34" charset="0"/>
              <a:ea typeface="ＭＳ Ｐゴシック" pitchFamily="84" charset="-128"/>
              <a:cs typeface="ＭＳ Ｐゴシック" pitchFamily="84" charset="-128"/>
            </a:endParaRPr>
          </a:p>
          <a:p>
            <a:endParaRPr lang="en-US" sz="800" b="1" i="1" dirty="0" smtClean="0">
              <a:solidFill>
                <a:prstClr val="black"/>
              </a:solidFill>
              <a:latin typeface="Century Gothic" pitchFamily="34" charset="0"/>
              <a:ea typeface="ＭＳ Ｐゴシック" pitchFamily="84" charset="-128"/>
              <a:cs typeface="ＭＳ Ｐゴシック" pitchFamily="84" charset="-128"/>
            </a:endParaRPr>
          </a:p>
          <a:p>
            <a:r>
              <a:rPr lang="en-US" b="1" i="1" dirty="0" smtClean="0">
                <a:solidFill>
                  <a:prstClr val="black"/>
                </a:solidFill>
                <a:latin typeface="Century Gothic" pitchFamily="34" charset="0"/>
                <a:ea typeface="ＭＳ Ｐゴシック" pitchFamily="84" charset="-128"/>
                <a:cs typeface="ＭＳ Ｐゴシック" pitchFamily="84" charset="-128"/>
              </a:rPr>
              <a:t>Rapidly strong revenues, then quickly dropping to a lower level</a:t>
            </a:r>
          </a:p>
          <a:p>
            <a:endParaRPr lang="en-US" dirty="0">
              <a:solidFill>
                <a:prstClr val="black"/>
              </a:solidFill>
              <a:latin typeface="Century Gothic" pitchFamily="34" charset="0"/>
              <a:ea typeface="ＭＳ Ｐゴシック" pitchFamily="84" charset="-128"/>
              <a:cs typeface="ＭＳ Ｐゴシック" pitchFamily="84" charset="-128"/>
            </a:endParaRPr>
          </a:p>
          <a:p>
            <a:r>
              <a:rPr lang="en-US" sz="2000" b="1" dirty="0">
                <a:solidFill>
                  <a:srgbClr val="FF0000"/>
                </a:solidFill>
                <a:latin typeface="Century Gothic" pitchFamily="34" charset="0"/>
                <a:ea typeface="ＭＳ Ｐゴシック" pitchFamily="84" charset="-128"/>
                <a:cs typeface="ＭＳ Ｐゴシック" pitchFamily="84" charset="-128"/>
              </a:rPr>
              <a:t>Disruptive</a:t>
            </a:r>
            <a:r>
              <a:rPr lang="en-US" dirty="0" smtClean="0">
                <a:solidFill>
                  <a:prstClr val="black"/>
                </a:solidFill>
                <a:latin typeface="Century Gothic" pitchFamily="34" charset="0"/>
                <a:ea typeface="ＭＳ Ｐゴシック" pitchFamily="84" charset="-128"/>
                <a:cs typeface="ＭＳ Ｐゴシック" pitchFamily="84" charset="-128"/>
              </a:rPr>
              <a:t> -  the </a:t>
            </a:r>
            <a:r>
              <a:rPr lang="en-US" dirty="0">
                <a:solidFill>
                  <a:prstClr val="black"/>
                </a:solidFill>
                <a:latin typeface="Century Gothic" pitchFamily="34" charset="0"/>
                <a:ea typeface="ＭＳ Ｐゴシック" pitchFamily="84" charset="-128"/>
                <a:cs typeface="ＭＳ Ｐゴシック" pitchFamily="84" charset="-128"/>
              </a:rPr>
              <a:t>sort of big ideas that </a:t>
            </a:r>
            <a:r>
              <a:rPr lang="en-US" dirty="0" smtClean="0">
                <a:solidFill>
                  <a:prstClr val="black"/>
                </a:solidFill>
                <a:latin typeface="Century Gothic" pitchFamily="34" charset="0"/>
                <a:ea typeface="ＭＳ Ｐゴシック" pitchFamily="84" charset="-128"/>
                <a:cs typeface="ＭＳ Ｐゴシック" pitchFamily="84" charset="-128"/>
              </a:rPr>
              <a:t>disrupt </a:t>
            </a:r>
            <a:r>
              <a:rPr lang="en-US" dirty="0">
                <a:solidFill>
                  <a:prstClr val="black"/>
                </a:solidFill>
                <a:latin typeface="Century Gothic" pitchFamily="34" charset="0"/>
                <a:ea typeface="ＭＳ Ｐゴシック" pitchFamily="84" charset="-128"/>
                <a:cs typeface="ＭＳ Ｐゴシック" pitchFamily="84" charset="-128"/>
              </a:rPr>
              <a:t>the current market behavior, rendering existing solutions obsolete, transforming value propositions, and bringing previously marginal customers and companies into the center of </a:t>
            </a:r>
            <a:r>
              <a:rPr lang="en-US" dirty="0" smtClean="0">
                <a:solidFill>
                  <a:prstClr val="black"/>
                </a:solidFill>
                <a:latin typeface="Century Gothic" pitchFamily="34" charset="0"/>
                <a:ea typeface="ＭＳ Ｐゴシック" pitchFamily="84" charset="-128"/>
                <a:cs typeface="ＭＳ Ｐゴシック" pitchFamily="84" charset="-128"/>
              </a:rPr>
              <a:t>attention.   </a:t>
            </a:r>
            <a:r>
              <a:rPr lang="en-US" sz="1400" dirty="0">
                <a:solidFill>
                  <a:prstClr val="black"/>
                </a:solidFill>
                <a:hlinkClick r:id="rId3"/>
              </a:rPr>
              <a:t>https://</a:t>
            </a:r>
            <a:r>
              <a:rPr lang="en-US" sz="1400" dirty="0" smtClean="0">
                <a:solidFill>
                  <a:prstClr val="black"/>
                </a:solidFill>
                <a:hlinkClick r:id="rId3"/>
              </a:rPr>
              <a:t>www.youtube.com/watch?v=Q1vw23YHFds</a:t>
            </a:r>
            <a:endParaRPr lang="en-US" sz="1400" dirty="0" smtClean="0">
              <a:solidFill>
                <a:prstClr val="black"/>
              </a:solidFill>
            </a:endParaRPr>
          </a:p>
          <a:p>
            <a:endParaRPr lang="en-US" sz="800" dirty="0">
              <a:solidFill>
                <a:prstClr val="black"/>
              </a:solidFill>
            </a:endParaRPr>
          </a:p>
          <a:p>
            <a:r>
              <a:rPr lang="en-US" b="1" i="1" dirty="0">
                <a:solidFill>
                  <a:prstClr val="black"/>
                </a:solidFill>
                <a:latin typeface="Century Gothic" pitchFamily="34" charset="0"/>
                <a:ea typeface="ＭＳ Ｐゴシック" pitchFamily="84" charset="-128"/>
                <a:cs typeface="ＭＳ Ｐゴシック" pitchFamily="84" charset="-128"/>
              </a:rPr>
              <a:t>Longer </a:t>
            </a:r>
            <a:r>
              <a:rPr lang="en-US" b="1" i="1" dirty="0" smtClean="0">
                <a:solidFill>
                  <a:prstClr val="black"/>
                </a:solidFill>
                <a:latin typeface="Century Gothic" pitchFamily="34" charset="0"/>
                <a:ea typeface="ＭＳ Ｐゴシック" pitchFamily="84" charset="-128"/>
                <a:cs typeface="ＭＳ Ｐゴシック" pitchFamily="84" charset="-128"/>
              </a:rPr>
              <a:t>adoption time  </a:t>
            </a:r>
            <a:r>
              <a:rPr lang="en-US" b="1" i="1" dirty="0">
                <a:solidFill>
                  <a:prstClr val="black"/>
                </a:solidFill>
                <a:latin typeface="Century Gothic" pitchFamily="34" charset="0"/>
                <a:ea typeface="ＭＳ Ｐゴシック" pitchFamily="84" charset="-128"/>
                <a:cs typeface="ＭＳ Ｐゴシック" pitchFamily="84" charset="-128"/>
              </a:rPr>
              <a:t>leading to exponential </a:t>
            </a:r>
            <a:r>
              <a:rPr lang="en-US" b="1" i="1" dirty="0" smtClean="0">
                <a:solidFill>
                  <a:prstClr val="black"/>
                </a:solidFill>
                <a:latin typeface="Century Gothic" pitchFamily="34" charset="0"/>
                <a:ea typeface="ＭＳ Ｐゴシック" pitchFamily="84" charset="-128"/>
                <a:cs typeface="ＭＳ Ｐゴシック" pitchFamily="84" charset="-128"/>
              </a:rPr>
              <a:t>growth</a:t>
            </a:r>
            <a:endParaRPr lang="en-US" b="1" dirty="0" smtClean="0">
              <a:solidFill>
                <a:prstClr val="black"/>
              </a:solidFill>
              <a:latin typeface="Century Gothic" pitchFamily="34" charset="0"/>
              <a:ea typeface="ＭＳ Ｐゴシック" pitchFamily="84" charset="-128"/>
              <a:cs typeface="ＭＳ Ｐゴシック" pitchFamily="84" charset="-128"/>
            </a:endParaRPr>
          </a:p>
          <a:p>
            <a:endParaRPr lang="en-US" dirty="0" smtClean="0">
              <a:solidFill>
                <a:prstClr val="black"/>
              </a:solidFill>
              <a:latin typeface="Century Gothic" pitchFamily="34" charset="0"/>
              <a:ea typeface="ＭＳ Ｐゴシック" pitchFamily="84" charset="-128"/>
              <a:cs typeface="ＭＳ Ｐゴシック" pitchFamily="84" charset="-128"/>
            </a:endParaRPr>
          </a:p>
          <a:p>
            <a:endParaRPr lang="en-US" dirty="0">
              <a:solidFill>
                <a:prstClr val="black"/>
              </a:solidFill>
              <a:latin typeface="Century Gothic" pitchFamily="34" charset="0"/>
              <a:ea typeface="ＭＳ Ｐゴシック" pitchFamily="84" charset="-128"/>
              <a:cs typeface="ＭＳ Ｐゴシック" pitchFamily="84" charset="-128"/>
            </a:endParaRPr>
          </a:p>
          <a:p>
            <a:r>
              <a:rPr lang="en-US" dirty="0" smtClean="0">
                <a:solidFill>
                  <a:prstClr val="black"/>
                </a:solidFill>
                <a:latin typeface="Century Gothic" pitchFamily="34" charset="0"/>
                <a:ea typeface="ＭＳ Ｐゴシック" pitchFamily="84" charset="-128"/>
                <a:cs typeface="ＭＳ Ｐゴシック" pitchFamily="84" charset="-128"/>
              </a:rPr>
              <a:t>*  </a:t>
            </a:r>
            <a:r>
              <a:rPr lang="en-US" sz="1400" dirty="0" smtClean="0">
                <a:solidFill>
                  <a:prstClr val="black"/>
                </a:solidFill>
                <a:hlinkClick r:id="rId4"/>
              </a:rPr>
              <a:t>http</a:t>
            </a:r>
            <a:r>
              <a:rPr lang="en-US" sz="1400" dirty="0">
                <a:solidFill>
                  <a:prstClr val="black"/>
                </a:solidFill>
                <a:hlinkClick r:id="rId4"/>
              </a:rPr>
              <a:t>://</a:t>
            </a:r>
            <a:r>
              <a:rPr lang="en-US" sz="1400" dirty="0" smtClean="0">
                <a:solidFill>
                  <a:prstClr val="black"/>
                </a:solidFill>
                <a:hlinkClick r:id="rId4"/>
              </a:rPr>
              <a:t>www.fastcodesign.com/1665186/there-are-three-types-of-innovation-heres-how-to-manage-them</a:t>
            </a:r>
            <a:endParaRPr lang="en-US" sz="1400" dirty="0" smtClean="0">
              <a:solidFill>
                <a:prstClr val="black"/>
              </a:solidFill>
            </a:endParaRPr>
          </a:p>
        </p:txBody>
      </p:sp>
      <p:pic>
        <p:nvPicPr>
          <p:cNvPr id="307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72000" y="1600200"/>
            <a:ext cx="515144" cy="768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467600" y="2861129"/>
            <a:ext cx="7683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58012" y="4648200"/>
            <a:ext cx="1019175" cy="10055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1516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8</a:t>
            </a:fld>
            <a:endParaRPr lang="en-US" dirty="0">
              <a:solidFill>
                <a:prstClr val="black">
                  <a:tint val="75000"/>
                </a:prstClr>
              </a:solidFill>
            </a:endParaRPr>
          </a:p>
        </p:txBody>
      </p:sp>
      <p:sp>
        <p:nvSpPr>
          <p:cNvPr id="10" name="TextBox 9"/>
          <p:cNvSpPr txBox="1"/>
          <p:nvPr/>
        </p:nvSpPr>
        <p:spPr>
          <a:xfrm>
            <a:off x="101169" y="145915"/>
            <a:ext cx="8686800" cy="646331"/>
          </a:xfrm>
          <a:prstGeom prst="rect">
            <a:avLst/>
          </a:prstGeom>
          <a:noFill/>
        </p:spPr>
        <p:txBody>
          <a:bodyPr wrap="square" rtlCol="0">
            <a:spAutoFit/>
          </a:bodyPr>
          <a:lstStyle/>
          <a:p>
            <a:r>
              <a:rPr lang="en-US" sz="3600" b="1" i="1" dirty="0" smtClean="0">
                <a:solidFill>
                  <a:prstClr val="black"/>
                </a:solidFill>
                <a:ea typeface="+mj-ea"/>
                <a:cs typeface="+mj-cs"/>
              </a:rPr>
              <a:t>Class 2 - Innovation </a:t>
            </a:r>
            <a:endParaRPr lang="en-US" sz="3200" dirty="0">
              <a:solidFill>
                <a:prstClr val="white"/>
              </a:solidFill>
            </a:endParaRPr>
          </a:p>
        </p:txBody>
      </p:sp>
      <p:sp>
        <p:nvSpPr>
          <p:cNvPr id="6" name="Content Placeholder 2"/>
          <p:cNvSpPr txBox="1">
            <a:spLocks/>
          </p:cNvSpPr>
          <p:nvPr/>
        </p:nvSpPr>
        <p:spPr>
          <a:xfrm>
            <a:off x="228600" y="990600"/>
            <a:ext cx="8610600" cy="505936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nSpc>
                <a:spcPct val="120000"/>
              </a:lnSpc>
            </a:pPr>
            <a:r>
              <a:rPr lang="en-US" altLang="en-US" b="1" dirty="0" smtClean="0">
                <a:solidFill>
                  <a:prstClr val="black"/>
                </a:solidFill>
                <a:latin typeface="Zemke Hand ITC Mobile" pitchFamily="34" charset="0"/>
              </a:rPr>
              <a:t>Innovation = Invention + Commercialization</a:t>
            </a:r>
          </a:p>
          <a:p>
            <a:pPr>
              <a:lnSpc>
                <a:spcPct val="120000"/>
              </a:lnSpc>
            </a:pPr>
            <a:r>
              <a:rPr lang="en-US" altLang="en-US" sz="1400" i="1" dirty="0" smtClean="0">
                <a:solidFill>
                  <a:prstClr val="black"/>
                </a:solidFill>
              </a:rPr>
              <a:t>Prof. Edward B. Roberts, MIT Sloan</a:t>
            </a:r>
            <a:r>
              <a:rPr lang="en-US" dirty="0" smtClean="0"/>
              <a:t> </a:t>
            </a:r>
            <a:r>
              <a:rPr lang="en-US" sz="1400" i="1" dirty="0" smtClean="0">
                <a:solidFill>
                  <a:prstClr val="black"/>
                </a:solidFill>
              </a:rPr>
              <a:t>And in 2006, he founded the MIT Sloan Entrepreneurship and Innovation (E&amp;I)</a:t>
            </a:r>
          </a:p>
          <a:p>
            <a:pPr>
              <a:lnSpc>
                <a:spcPct val="120000"/>
              </a:lnSpc>
            </a:pPr>
            <a:endParaRPr lang="en-US" sz="1400" i="1" dirty="0" smtClean="0">
              <a:solidFill>
                <a:prstClr val="black"/>
              </a:solidFill>
            </a:endParaRPr>
          </a:p>
          <a:p>
            <a:pPr lvl="0" algn="l">
              <a:spcBef>
                <a:spcPts val="0"/>
              </a:spcBef>
            </a:pPr>
            <a:r>
              <a:rPr lang="en-US" sz="3600" b="1" i="1" dirty="0">
                <a:solidFill>
                  <a:prstClr val="black"/>
                </a:solidFill>
              </a:rPr>
              <a:t>What turns and idea into an opportunity?</a:t>
            </a:r>
            <a:endParaRPr lang="en-US" dirty="0">
              <a:solidFill>
                <a:prstClr val="white"/>
              </a:solidFill>
            </a:endParaRPr>
          </a:p>
          <a:p>
            <a:pPr>
              <a:lnSpc>
                <a:spcPct val="120000"/>
              </a:lnSpc>
            </a:pPr>
            <a:r>
              <a:rPr lang="en-US" sz="1400" i="1" dirty="0" smtClean="0">
                <a:solidFill>
                  <a:prstClr val="black"/>
                </a:solidFill>
              </a:rPr>
              <a:t>		</a:t>
            </a:r>
          </a:p>
          <a:p>
            <a:pPr>
              <a:lnSpc>
                <a:spcPct val="120000"/>
              </a:lnSpc>
            </a:pPr>
            <a:endParaRPr lang="en-US" sz="1400" i="1" dirty="0" smtClean="0">
              <a:solidFill>
                <a:prstClr val="black"/>
              </a:solidFill>
            </a:endParaRPr>
          </a:p>
          <a:p>
            <a:pPr>
              <a:lnSpc>
                <a:spcPct val="120000"/>
              </a:lnSpc>
            </a:pPr>
            <a:r>
              <a:rPr lang="en-US" sz="1400" i="1" dirty="0" smtClean="0">
                <a:solidFill>
                  <a:prstClr val="black"/>
                </a:solidFill>
              </a:rPr>
              <a:t>		</a:t>
            </a:r>
          </a:p>
          <a:p>
            <a:pPr>
              <a:lnSpc>
                <a:spcPct val="120000"/>
              </a:lnSpc>
            </a:pPr>
            <a:endParaRPr lang="en-US" sz="1400" i="1" dirty="0" smtClean="0">
              <a:solidFill>
                <a:prstClr val="black"/>
              </a:solidFill>
            </a:endParaRPr>
          </a:p>
          <a:p>
            <a:pPr>
              <a:lnSpc>
                <a:spcPct val="120000"/>
              </a:lnSpc>
            </a:pPr>
            <a:r>
              <a:rPr lang="en-US" sz="1400" i="1" dirty="0" smtClean="0">
                <a:solidFill>
                  <a:prstClr val="black"/>
                </a:solidFill>
              </a:rPr>
              <a:t>		</a:t>
            </a:r>
            <a:endParaRPr lang="en-US" dirty="0"/>
          </a:p>
        </p:txBody>
      </p:sp>
      <p:sp>
        <p:nvSpPr>
          <p:cNvPr id="8" name="Rectangle 7"/>
          <p:cNvSpPr/>
          <p:nvPr/>
        </p:nvSpPr>
        <p:spPr>
          <a:xfrm>
            <a:off x="1102655" y="3520281"/>
            <a:ext cx="7010400" cy="2677656"/>
          </a:xfrm>
          <a:prstGeom prst="rect">
            <a:avLst/>
          </a:prstGeom>
        </p:spPr>
        <p:txBody>
          <a:bodyPr wrap="square">
            <a:spAutoFit/>
          </a:bodyPr>
          <a:lstStyle/>
          <a:p>
            <a:pPr lvl="0"/>
            <a:r>
              <a:rPr lang="en-US" sz="2800" b="1" dirty="0"/>
              <a:t>An opportunity is an idea that is based on what customers need or want and are willing to buy sufficiently often at a high enough price to sustain the business.</a:t>
            </a:r>
          </a:p>
          <a:p>
            <a:pPr lvl="0"/>
            <a:endParaRPr lang="en-US" sz="2800" b="1" dirty="0"/>
          </a:p>
          <a:p>
            <a:pPr lvl="0"/>
            <a:r>
              <a:rPr lang="en-US" sz="2800" b="1" i="1" dirty="0"/>
              <a:t>In other words – an idea that adds value</a:t>
            </a:r>
          </a:p>
        </p:txBody>
      </p:sp>
    </p:spTree>
    <p:extLst>
      <p:ext uri="{BB962C8B-B14F-4D97-AF65-F5344CB8AC3E}">
        <p14:creationId xmlns:p14="http://schemas.microsoft.com/office/powerpoint/2010/main" val="3431722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4294967295"/>
          </p:nvPr>
        </p:nvSpPr>
        <p:spPr>
          <a:xfrm>
            <a:off x="6553200" y="6356350"/>
            <a:ext cx="2133600" cy="365125"/>
          </a:xfrm>
          <a:prstGeom prst="rect">
            <a:avLst/>
          </a:prstGeom>
        </p:spPr>
        <p:txBody>
          <a:bodyPr/>
          <a:lstStyle/>
          <a:p>
            <a:pPr>
              <a:defRPr/>
            </a:pPr>
            <a:fld id="{2E7F68D8-A970-453F-8120-090EFFC6A7C5}" type="slidenum">
              <a:rPr lang="en-US" smtClean="0">
                <a:solidFill>
                  <a:prstClr val="black">
                    <a:tint val="75000"/>
                  </a:prstClr>
                </a:solidFill>
              </a:rPr>
              <a:pPr>
                <a:defRPr/>
              </a:pPr>
              <a:t>9</a:t>
            </a:fld>
            <a:endParaRPr lang="en-US" dirty="0">
              <a:solidFill>
                <a:prstClr val="black">
                  <a:tint val="75000"/>
                </a:prstClr>
              </a:solidFill>
            </a:endParaRPr>
          </a:p>
        </p:txBody>
      </p:sp>
      <p:sp>
        <p:nvSpPr>
          <p:cNvPr id="10" name="TextBox 9"/>
          <p:cNvSpPr txBox="1"/>
          <p:nvPr/>
        </p:nvSpPr>
        <p:spPr>
          <a:xfrm>
            <a:off x="101169" y="145915"/>
            <a:ext cx="8686800" cy="584775"/>
          </a:xfrm>
          <a:prstGeom prst="rect">
            <a:avLst/>
          </a:prstGeom>
          <a:noFill/>
        </p:spPr>
        <p:txBody>
          <a:bodyPr wrap="square" rtlCol="0">
            <a:spAutoFit/>
          </a:bodyPr>
          <a:lstStyle/>
          <a:p>
            <a:r>
              <a:rPr lang="en-US" altLang="en-US" sz="3200" b="1" i="1" dirty="0" smtClean="0">
                <a:solidFill>
                  <a:prstClr val="black"/>
                </a:solidFill>
              </a:rPr>
              <a:t>Class 2 - Sifting </a:t>
            </a:r>
            <a:r>
              <a:rPr lang="en-US" altLang="en-US" sz="3200" b="1" i="1" dirty="0">
                <a:solidFill>
                  <a:prstClr val="black"/>
                </a:solidFill>
              </a:rPr>
              <a:t>Out Good Ideas from </a:t>
            </a:r>
            <a:r>
              <a:rPr lang="en-US" altLang="en-US" sz="3200" b="1" i="1" dirty="0" smtClean="0">
                <a:solidFill>
                  <a:prstClr val="black"/>
                </a:solidFill>
              </a:rPr>
              <a:t>Bad*</a:t>
            </a:r>
            <a:endParaRPr lang="en-US" sz="3200" b="1" i="1" dirty="0">
              <a:solidFill>
                <a:prstClr val="black"/>
              </a:solidFill>
            </a:endParaRPr>
          </a:p>
        </p:txBody>
      </p:sp>
      <p:grpSp>
        <p:nvGrpSpPr>
          <p:cNvPr id="6" name="Group 5"/>
          <p:cNvGrpSpPr/>
          <p:nvPr/>
        </p:nvGrpSpPr>
        <p:grpSpPr>
          <a:xfrm>
            <a:off x="133720" y="947712"/>
            <a:ext cx="8925956" cy="5079639"/>
            <a:chOff x="141844" y="1473561"/>
            <a:chExt cx="8925956" cy="5079639"/>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1844" y="1473561"/>
              <a:ext cx="1599972" cy="2299960"/>
            </a:xfrm>
            <a:prstGeom prst="rect">
              <a:avLst/>
            </a:prstGeom>
          </p:spPr>
        </p:pic>
        <p:sp>
          <p:nvSpPr>
            <p:cNvPr id="9" name="AutoShape 2"/>
            <p:cNvSpPr>
              <a:spLocks noChangeArrowheads="1"/>
            </p:cNvSpPr>
            <p:nvPr/>
          </p:nvSpPr>
          <p:spPr bwMode="auto">
            <a:xfrm>
              <a:off x="1371600" y="1680028"/>
              <a:ext cx="7696200" cy="1221432"/>
            </a:xfrm>
            <a:prstGeom prst="irregularSeal2">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endParaRPr lang="en-US" altLang="en-US"/>
            </a:p>
          </p:txBody>
        </p:sp>
        <p:sp>
          <p:nvSpPr>
            <p:cNvPr id="11" name="Text Box 3"/>
            <p:cNvSpPr txBox="1">
              <a:spLocks noChangeArrowheads="1"/>
            </p:cNvSpPr>
            <p:nvPr/>
          </p:nvSpPr>
          <p:spPr bwMode="auto">
            <a:xfrm>
              <a:off x="3481388" y="1865481"/>
              <a:ext cx="247042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r>
                <a:rPr lang="en-US" altLang="en-US" sz="4000" b="1" dirty="0">
                  <a:latin typeface="Zemke Hand ITC Mobile" pitchFamily="34" charset="0"/>
                </a:rPr>
                <a:t>Inspiration</a:t>
              </a:r>
            </a:p>
          </p:txBody>
        </p:sp>
        <p:sp>
          <p:nvSpPr>
            <p:cNvPr id="12" name="Text Box 4"/>
            <p:cNvSpPr txBox="1">
              <a:spLocks noChangeArrowheads="1"/>
            </p:cNvSpPr>
            <p:nvPr/>
          </p:nvSpPr>
          <p:spPr bwMode="auto">
            <a:xfrm>
              <a:off x="2517775" y="2819400"/>
              <a:ext cx="11422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r>
                <a:rPr lang="en-US" altLang="en-US" sz="2400">
                  <a:latin typeface="Zemke Hand ITC Mobile" pitchFamily="34" charset="0"/>
                </a:rPr>
                <a:t>Market</a:t>
              </a:r>
            </a:p>
          </p:txBody>
        </p:sp>
        <p:sp>
          <p:nvSpPr>
            <p:cNvPr id="13" name="Text Box 5"/>
            <p:cNvSpPr txBox="1">
              <a:spLocks noChangeArrowheads="1"/>
            </p:cNvSpPr>
            <p:nvPr/>
          </p:nvSpPr>
          <p:spPr bwMode="auto">
            <a:xfrm>
              <a:off x="3886200" y="2819400"/>
              <a:ext cx="16319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r>
                <a:rPr lang="en-US" altLang="en-US" sz="2400">
                  <a:latin typeface="Zemke Hand ITC Mobile" pitchFamily="34" charset="0"/>
                </a:rPr>
                <a:t>Technology</a:t>
              </a:r>
            </a:p>
          </p:txBody>
        </p:sp>
        <p:sp>
          <p:nvSpPr>
            <p:cNvPr id="14" name="Text Box 6"/>
            <p:cNvSpPr txBox="1">
              <a:spLocks noChangeArrowheads="1"/>
            </p:cNvSpPr>
            <p:nvPr/>
          </p:nvSpPr>
          <p:spPr bwMode="auto">
            <a:xfrm>
              <a:off x="5943600" y="2819400"/>
              <a:ext cx="96353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r>
                <a:rPr lang="en-US" altLang="en-US" sz="2400">
                  <a:latin typeface="Zemke Hand ITC Mobile" pitchFamily="34" charset="0"/>
                </a:rPr>
                <a:t>Other</a:t>
              </a:r>
            </a:p>
          </p:txBody>
        </p:sp>
        <p:sp>
          <p:nvSpPr>
            <p:cNvPr id="15" name="Line 7"/>
            <p:cNvSpPr>
              <a:spLocks noChangeShapeType="1"/>
            </p:cNvSpPr>
            <p:nvPr/>
          </p:nvSpPr>
          <p:spPr bwMode="auto">
            <a:xfrm>
              <a:off x="2438400" y="3200400"/>
              <a:ext cx="1524000" cy="15240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6" name="Line 8"/>
            <p:cNvSpPr>
              <a:spLocks noChangeShapeType="1"/>
            </p:cNvSpPr>
            <p:nvPr/>
          </p:nvSpPr>
          <p:spPr bwMode="auto">
            <a:xfrm>
              <a:off x="3962400" y="4724400"/>
              <a:ext cx="381000" cy="18288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7" name="Line 14"/>
            <p:cNvSpPr>
              <a:spLocks noChangeShapeType="1"/>
            </p:cNvSpPr>
            <p:nvPr/>
          </p:nvSpPr>
          <p:spPr bwMode="auto">
            <a:xfrm flipH="1">
              <a:off x="5105400" y="4724400"/>
              <a:ext cx="381000" cy="18288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8" name="Line 15"/>
            <p:cNvSpPr>
              <a:spLocks noChangeShapeType="1"/>
            </p:cNvSpPr>
            <p:nvPr/>
          </p:nvSpPr>
          <p:spPr bwMode="auto">
            <a:xfrm flipH="1">
              <a:off x="5486400" y="3200400"/>
              <a:ext cx="1524000" cy="1524000"/>
            </a:xfrm>
            <a:prstGeom prst="line">
              <a:avLst/>
            </a:prstGeom>
            <a:noFill/>
            <a:ln w="4445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9" name="Text Box 17"/>
            <p:cNvSpPr txBox="1">
              <a:spLocks noChangeArrowheads="1"/>
            </p:cNvSpPr>
            <p:nvPr/>
          </p:nvSpPr>
          <p:spPr bwMode="auto">
            <a:xfrm>
              <a:off x="3962400" y="3505200"/>
              <a:ext cx="1685526" cy="40011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r>
                <a:rPr lang="en-US" altLang="en-US" sz="2000">
                  <a:latin typeface="Zemke Hand ITC Mobile" pitchFamily="34" charset="0"/>
                </a:rPr>
                <a:t>Personal Filter</a:t>
              </a:r>
            </a:p>
          </p:txBody>
        </p:sp>
        <p:sp>
          <p:nvSpPr>
            <p:cNvPr id="20" name="Text Box 19"/>
            <p:cNvSpPr txBox="1">
              <a:spLocks noChangeArrowheads="1"/>
            </p:cNvSpPr>
            <p:nvPr/>
          </p:nvSpPr>
          <p:spPr bwMode="auto">
            <a:xfrm>
              <a:off x="3962400" y="4038600"/>
              <a:ext cx="1697038" cy="396875"/>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r>
                <a:rPr lang="en-US" altLang="en-US" sz="2000" dirty="0">
                  <a:latin typeface="Zemke Hand ITC Mobile" pitchFamily="34" charset="0"/>
                </a:rPr>
                <a:t>Business Filter</a:t>
              </a:r>
            </a:p>
          </p:txBody>
        </p:sp>
        <p:sp>
          <p:nvSpPr>
            <p:cNvPr id="21" name="Rectangle 20"/>
            <p:cNvSpPr>
              <a:spLocks noChangeArrowheads="1"/>
            </p:cNvSpPr>
            <p:nvPr/>
          </p:nvSpPr>
          <p:spPr bwMode="auto">
            <a:xfrm>
              <a:off x="3657600" y="4800600"/>
              <a:ext cx="2209800" cy="5334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endParaRPr lang="en-US" altLang="en-US"/>
            </a:p>
          </p:txBody>
        </p:sp>
        <p:sp>
          <p:nvSpPr>
            <p:cNvPr id="22" name="Rectangle 21"/>
            <p:cNvSpPr>
              <a:spLocks noChangeArrowheads="1"/>
            </p:cNvSpPr>
            <p:nvPr/>
          </p:nvSpPr>
          <p:spPr bwMode="auto">
            <a:xfrm>
              <a:off x="3810000" y="5715000"/>
              <a:ext cx="1905000" cy="609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eaLnBrk="1" hangingPunct="1"/>
              <a:endParaRPr lang="en-US" altLang="en-US"/>
            </a:p>
          </p:txBody>
        </p:sp>
        <p:sp>
          <p:nvSpPr>
            <p:cNvPr id="23" name="Text Box 22"/>
            <p:cNvSpPr txBox="1">
              <a:spLocks noChangeArrowheads="1"/>
            </p:cNvSpPr>
            <p:nvPr/>
          </p:nvSpPr>
          <p:spPr bwMode="auto">
            <a:xfrm>
              <a:off x="4180925" y="4708525"/>
              <a:ext cx="107901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algn="ctr" eaLnBrk="1" hangingPunct="1"/>
              <a:r>
                <a:rPr lang="en-US" altLang="en-US" sz="2000">
                  <a:latin typeface="Zemke Hand ITC Mobile" pitchFamily="34" charset="0"/>
                </a:rPr>
                <a:t>External</a:t>
              </a:r>
            </a:p>
            <a:p>
              <a:pPr algn="ctr" eaLnBrk="1" hangingPunct="1"/>
              <a:r>
                <a:rPr lang="en-US" altLang="en-US" sz="2000">
                  <a:latin typeface="Zemke Hand ITC Mobile" pitchFamily="34" charset="0"/>
                </a:rPr>
                <a:t>Filter</a:t>
              </a:r>
            </a:p>
          </p:txBody>
        </p:sp>
        <p:sp>
          <p:nvSpPr>
            <p:cNvPr id="24" name="Text Box 23"/>
            <p:cNvSpPr txBox="1">
              <a:spLocks noChangeArrowheads="1"/>
            </p:cNvSpPr>
            <p:nvPr/>
          </p:nvSpPr>
          <p:spPr bwMode="auto">
            <a:xfrm>
              <a:off x="4140200" y="5662613"/>
              <a:ext cx="11620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rgbClr val="000000"/>
                  </a:solidFill>
                  <a:latin typeface="Times New Roman" pitchFamily="-108" charset="0"/>
                  <a:ea typeface="ＭＳ Ｐゴシック" pitchFamily="-108" charset="-128"/>
                </a:defRPr>
              </a:lvl1pPr>
              <a:lvl2pPr marL="742950" indent="-285750" eaLnBrk="0" hangingPunct="0">
                <a:defRPr sz="1200">
                  <a:solidFill>
                    <a:srgbClr val="000000"/>
                  </a:solidFill>
                  <a:latin typeface="Times New Roman" pitchFamily="-108" charset="0"/>
                  <a:ea typeface="ＭＳ Ｐゴシック" pitchFamily="-108" charset="-128"/>
                </a:defRPr>
              </a:lvl2pPr>
              <a:lvl3pPr marL="1143000" indent="-228600" eaLnBrk="0" hangingPunct="0">
                <a:defRPr sz="1200">
                  <a:solidFill>
                    <a:srgbClr val="000000"/>
                  </a:solidFill>
                  <a:latin typeface="Times New Roman" pitchFamily="-108" charset="0"/>
                  <a:ea typeface="ＭＳ Ｐゴシック" pitchFamily="-108" charset="-128"/>
                </a:defRPr>
              </a:lvl3pPr>
              <a:lvl4pPr marL="1600200" indent="-228600" eaLnBrk="0" hangingPunct="0">
                <a:defRPr sz="1200">
                  <a:solidFill>
                    <a:srgbClr val="000000"/>
                  </a:solidFill>
                  <a:latin typeface="Times New Roman" pitchFamily="-108" charset="0"/>
                  <a:ea typeface="ＭＳ Ｐゴシック" pitchFamily="-108" charset="-128"/>
                </a:defRPr>
              </a:lvl4pPr>
              <a:lvl5pPr marL="2057400" indent="-228600" eaLnBrk="0" hangingPunct="0">
                <a:defRPr sz="1200">
                  <a:solidFill>
                    <a:srgbClr val="000000"/>
                  </a:solidFill>
                  <a:latin typeface="Times New Roman" pitchFamily="-108" charset="0"/>
                  <a:ea typeface="ＭＳ Ｐゴシック" pitchFamily="-108" charset="-128"/>
                </a:defRPr>
              </a:lvl5pPr>
              <a:lvl6pPr marL="25146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6pPr>
              <a:lvl7pPr marL="29718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7pPr>
              <a:lvl8pPr marL="34290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8pPr>
              <a:lvl9pPr marL="3886200" indent="-228600" eaLnBrk="0" fontAlgn="base" hangingPunct="0">
                <a:spcBef>
                  <a:spcPct val="0"/>
                </a:spcBef>
                <a:spcAft>
                  <a:spcPct val="0"/>
                </a:spcAft>
                <a:defRPr sz="1200">
                  <a:solidFill>
                    <a:srgbClr val="000000"/>
                  </a:solidFill>
                  <a:latin typeface="Times New Roman" pitchFamily="-108" charset="0"/>
                  <a:ea typeface="ＭＳ Ｐゴシック" pitchFamily="-108" charset="-128"/>
                </a:defRPr>
              </a:lvl9pPr>
            </a:lstStyle>
            <a:p>
              <a:pPr algn="ctr" eaLnBrk="1" hangingPunct="1"/>
              <a:r>
                <a:rPr lang="en-US" altLang="en-US" sz="1800" b="1" dirty="0">
                  <a:solidFill>
                    <a:srgbClr val="FF0000"/>
                  </a:solidFill>
                  <a:latin typeface="Zemke Hand ITC Mobile" pitchFamily="34" charset="0"/>
                </a:rPr>
                <a:t>Execution</a:t>
              </a:r>
            </a:p>
            <a:p>
              <a:pPr algn="ctr" eaLnBrk="1" hangingPunct="1"/>
              <a:r>
                <a:rPr lang="en-US" altLang="en-US" sz="1800" b="1" dirty="0">
                  <a:solidFill>
                    <a:srgbClr val="FF0000"/>
                  </a:solidFill>
                  <a:latin typeface="Zemke Hand ITC Mobile" pitchFamily="34" charset="0"/>
                </a:rPr>
                <a:t>Filter</a:t>
              </a:r>
            </a:p>
          </p:txBody>
        </p:sp>
        <p:cxnSp>
          <p:nvCxnSpPr>
            <p:cNvPr id="25" name="Straight Connector 24"/>
            <p:cNvCxnSpPr/>
            <p:nvPr/>
          </p:nvCxnSpPr>
          <p:spPr>
            <a:xfrm>
              <a:off x="3276600" y="4038600"/>
              <a:ext cx="28956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8" idx="1"/>
            </p:cNvCxnSpPr>
            <p:nvPr/>
          </p:nvCxnSpPr>
          <p:spPr>
            <a:xfrm>
              <a:off x="3962400" y="4724400"/>
              <a:ext cx="152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114800" y="5613400"/>
              <a:ext cx="118745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667000" y="3429000"/>
              <a:ext cx="41148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748975" y="5879068"/>
            <a:ext cx="1938544" cy="307777"/>
          </a:xfrm>
          <a:prstGeom prst="rect">
            <a:avLst/>
          </a:prstGeom>
          <a:noFill/>
        </p:spPr>
        <p:txBody>
          <a:bodyPr wrap="none" rtlCol="0">
            <a:spAutoFit/>
          </a:bodyPr>
          <a:lstStyle/>
          <a:p>
            <a:r>
              <a:rPr lang="en-US" sz="1400" dirty="0" smtClean="0"/>
              <a:t>* From Bill </a:t>
            </a:r>
            <a:r>
              <a:rPr lang="en-US" sz="1400" dirty="0" err="1" smtClean="0"/>
              <a:t>Aulet</a:t>
            </a:r>
            <a:r>
              <a:rPr lang="en-US" sz="1400" dirty="0" smtClean="0"/>
              <a:t> lecture</a:t>
            </a:r>
            <a:endParaRPr lang="en-US" sz="1400" dirty="0"/>
          </a:p>
        </p:txBody>
      </p:sp>
    </p:spTree>
    <p:extLst>
      <p:ext uri="{BB962C8B-B14F-4D97-AF65-F5344CB8AC3E}">
        <p14:creationId xmlns:p14="http://schemas.microsoft.com/office/powerpoint/2010/main" val="30876687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32168</TotalTime>
  <Words>5664</Words>
  <Application>Microsoft Office PowerPoint</Application>
  <PresentationFormat>On-screen Show (4:3)</PresentationFormat>
  <Paragraphs>683</Paragraphs>
  <Slides>69</Slides>
  <Notes>69</Notes>
  <HiddenSlides>0</HiddenSlides>
  <MMClips>0</MMClips>
  <ScaleCrop>false</ScaleCrop>
  <HeadingPairs>
    <vt:vector size="6" baseType="variant">
      <vt:variant>
        <vt:lpstr>Fonts Used</vt:lpstr>
      </vt:variant>
      <vt:variant>
        <vt:i4>13</vt:i4>
      </vt:variant>
      <vt:variant>
        <vt:lpstr>Theme</vt:lpstr>
      </vt:variant>
      <vt:variant>
        <vt:i4>2</vt:i4>
      </vt:variant>
      <vt:variant>
        <vt:lpstr>Slide Titles</vt:lpstr>
      </vt:variant>
      <vt:variant>
        <vt:i4>69</vt:i4>
      </vt:variant>
    </vt:vector>
  </HeadingPairs>
  <TitlesOfParts>
    <vt:vector size="84" baseType="lpstr">
      <vt:lpstr>ＭＳ Ｐゴシック</vt:lpstr>
      <vt:lpstr>ＭＳ Ｐゴシック</vt:lpstr>
      <vt:lpstr>Arial</vt:lpstr>
      <vt:lpstr>Berlin Sans FB Demi</vt:lpstr>
      <vt:lpstr>Brush Script MT</vt:lpstr>
      <vt:lpstr>Calibri</vt:lpstr>
      <vt:lpstr>Cambria</vt:lpstr>
      <vt:lpstr>Century Gothic</vt:lpstr>
      <vt:lpstr>Comic Sans MS</vt:lpstr>
      <vt:lpstr>Courier New</vt:lpstr>
      <vt:lpstr>Times New Roman</vt:lpstr>
      <vt:lpstr>Wingdings</vt:lpstr>
      <vt:lpstr>Zemke Hand ITC Mobile</vt:lpstr>
      <vt:lpstr>1_Office Theme</vt:lpstr>
      <vt:lpstr>3_Office Theme</vt:lpstr>
      <vt:lpstr>PowerPoint Presentation</vt:lpstr>
      <vt:lpstr>PowerPoint Presentation</vt:lpstr>
      <vt:lpstr>Class 1 – The Business Plan</vt:lpstr>
      <vt:lpstr>  Class 1 – The Business Plan</vt:lpstr>
      <vt:lpstr>Class 1 – Creating and Capturing Value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4 - How to Chose Beachhead Segment</vt:lpstr>
      <vt:lpstr>PowerPoint Presentation</vt:lpstr>
      <vt:lpstr>PowerPoint Presentation</vt:lpstr>
      <vt:lpstr>PowerPoint Presentation</vt:lpstr>
      <vt:lpstr>Class 4 - Features VS Benefits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Class 9 – Pivot</vt:lpstr>
      <vt:lpstr>Class 11 - Pricing</vt:lpstr>
      <vt:lpstr>Class 11 - Pricing doesn’t always drive purchases</vt:lpstr>
      <vt:lpstr>Class 11 - Pricing Strategies</vt:lpstr>
      <vt:lpstr>Class 11 - Pricing Strategies</vt:lpstr>
      <vt:lpstr>Class 11 - Pricing Strategies </vt:lpstr>
      <vt:lpstr>Class 11 - Pricing Tactics</vt:lpstr>
      <vt:lpstr>Class 11 - Pricing Tactics</vt:lpstr>
      <vt:lpstr>Class 11 - Revenue Forecasting</vt:lpstr>
      <vt:lpstr>Class 11 - Revenue Models and Metrics</vt:lpstr>
      <vt:lpstr>Class 11 - Financial Statements</vt:lpstr>
      <vt:lpstr>Class 11 - Seed Capital</vt:lpstr>
      <vt:lpstr>Class 11 - P/(L) - Variable VS Fixed Costs</vt:lpstr>
      <vt:lpstr>Class 11 - Cash is King </vt:lpstr>
      <vt:lpstr>Class 13 -</vt:lpstr>
      <vt:lpstr>Class 13 -</vt:lpstr>
      <vt:lpstr>Class 13 – Protection of Intellectual Property </vt:lpstr>
      <vt:lpstr>Class 13 - Privacy</vt:lpstr>
      <vt:lpstr>Class 13 - Protecting Tangible Assets: Risk</vt:lpstr>
      <vt:lpstr>Class 13 - Licenses, Permits, Certificates</vt:lpstr>
      <vt:lpstr>Class 13 - Operations </vt:lpstr>
      <vt:lpstr>PowerPoint Presentation</vt:lpstr>
      <vt:lpstr>Class 13 - Adding Employees to Your Business</vt:lpstr>
      <vt:lpstr>Class 13 - Corporate Governance</vt:lpstr>
      <vt:lpstr>Class 13 - Funding</vt:lpstr>
      <vt:lpstr>Class 13 - Funding</vt:lpstr>
      <vt:lpstr>Class 13 - Funding</vt:lpstr>
      <vt:lpstr>Class 13 - Funding</vt:lpstr>
      <vt:lpstr>Class 13 - Funding</vt:lpstr>
      <vt:lpstr>PowerPoint Presentation</vt:lpstr>
      <vt:lpstr>Class 13 - Funding</vt:lpstr>
      <vt:lpstr>PowerPoint Presentation</vt:lpstr>
      <vt:lpstr>Class 13 - Alternate financing; Crowdsourcing</vt:lpstr>
      <vt:lpstr>Class 13 - How to Value a Business</vt:lpstr>
      <vt:lpstr>Class 13 - Popular Methods of Valuation</vt:lpstr>
      <vt:lpstr>or Next Class</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Eisenstat</dc:creator>
  <cp:lastModifiedBy>Jerry Tepfer</cp:lastModifiedBy>
  <cp:revision>356</cp:revision>
  <cp:lastPrinted>2015-03-23T14:17:21Z</cp:lastPrinted>
  <dcterms:created xsi:type="dcterms:W3CDTF">2015-02-07T19:08:34Z</dcterms:created>
  <dcterms:modified xsi:type="dcterms:W3CDTF">2015-06-01T00:41:33Z</dcterms:modified>
</cp:coreProperties>
</file>