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6" r:id="rId3"/>
    <p:sldMasterId id="2147483679" r:id="rId4"/>
  </p:sldMasterIdLst>
  <p:notesMasterIdLst>
    <p:notesMasterId r:id="rId70"/>
  </p:notesMasterIdLst>
  <p:sldIdLst>
    <p:sldId id="257" r:id="rId5"/>
    <p:sldId id="505" r:id="rId6"/>
    <p:sldId id="508" r:id="rId7"/>
    <p:sldId id="553" r:id="rId8"/>
    <p:sldId id="554" r:id="rId9"/>
    <p:sldId id="557" r:id="rId10"/>
    <p:sldId id="513" r:id="rId11"/>
    <p:sldId id="482" r:id="rId12"/>
    <p:sldId id="514" r:id="rId13"/>
    <p:sldId id="526" r:id="rId14"/>
    <p:sldId id="527" r:id="rId15"/>
    <p:sldId id="529" r:id="rId16"/>
    <p:sldId id="528" r:id="rId17"/>
    <p:sldId id="531" r:id="rId18"/>
    <p:sldId id="558" r:id="rId19"/>
    <p:sldId id="530" r:id="rId20"/>
    <p:sldId id="535" r:id="rId21"/>
    <p:sldId id="559" r:id="rId22"/>
    <p:sldId id="543" r:id="rId23"/>
    <p:sldId id="560" r:id="rId24"/>
    <p:sldId id="534" r:id="rId25"/>
    <p:sldId id="536" r:id="rId26"/>
    <p:sldId id="561" r:id="rId27"/>
    <p:sldId id="537" r:id="rId28"/>
    <p:sldId id="562" r:id="rId29"/>
    <p:sldId id="538" r:id="rId30"/>
    <p:sldId id="539" r:id="rId31"/>
    <p:sldId id="542" r:id="rId32"/>
    <p:sldId id="533" r:id="rId33"/>
    <p:sldId id="487" r:id="rId34"/>
    <p:sldId id="488" r:id="rId35"/>
    <p:sldId id="489" r:id="rId36"/>
    <p:sldId id="490" r:id="rId37"/>
    <p:sldId id="491" r:id="rId38"/>
    <p:sldId id="492" r:id="rId39"/>
    <p:sldId id="545" r:id="rId40"/>
    <p:sldId id="522" r:id="rId41"/>
    <p:sldId id="523" r:id="rId42"/>
    <p:sldId id="515" r:id="rId43"/>
    <p:sldId id="393" r:id="rId44"/>
    <p:sldId id="525" r:id="rId45"/>
    <p:sldId id="395" r:id="rId46"/>
    <p:sldId id="403" r:id="rId47"/>
    <p:sldId id="402" r:id="rId48"/>
    <p:sldId id="396" r:id="rId49"/>
    <p:sldId id="397" r:id="rId50"/>
    <p:sldId id="398" r:id="rId51"/>
    <p:sldId id="399" r:id="rId52"/>
    <p:sldId id="400" r:id="rId53"/>
    <p:sldId id="401" r:id="rId54"/>
    <p:sldId id="546" r:id="rId55"/>
    <p:sldId id="548" r:id="rId56"/>
    <p:sldId id="457" r:id="rId57"/>
    <p:sldId id="405" r:id="rId58"/>
    <p:sldId id="410" r:id="rId59"/>
    <p:sldId id="412" r:id="rId60"/>
    <p:sldId id="417" r:id="rId61"/>
    <p:sldId id="418" r:id="rId62"/>
    <p:sldId id="438" r:id="rId63"/>
    <p:sldId id="439" r:id="rId64"/>
    <p:sldId id="451" r:id="rId65"/>
    <p:sldId id="549" r:id="rId66"/>
    <p:sldId id="551" r:id="rId67"/>
    <p:sldId id="550" r:id="rId68"/>
    <p:sldId id="563"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620"/>
    <p:restoredTop sz="77829" autoAdjust="0"/>
  </p:normalViewPr>
  <p:slideViewPr>
    <p:cSldViewPr>
      <p:cViewPr varScale="1">
        <p:scale>
          <a:sx n="99" d="100"/>
          <a:sy n="99" d="100"/>
        </p:scale>
        <p:origin x="1566" y="90"/>
      </p:cViewPr>
      <p:guideLst>
        <p:guide orient="horz" pos="2160"/>
        <p:guide pos="2880"/>
      </p:guideLst>
    </p:cSldViewPr>
  </p:slideViewPr>
  <p:notesTextViewPr>
    <p:cViewPr>
      <p:scale>
        <a:sx n="1" d="1"/>
        <a:sy n="1" d="1"/>
      </p:scale>
      <p:origin x="0" y="0"/>
    </p:cViewPr>
  </p:notesTextViewPr>
  <p:sorterViewPr>
    <p:cViewPr>
      <p:scale>
        <a:sx n="100" d="100"/>
        <a:sy n="100" d="100"/>
      </p:scale>
      <p:origin x="0" y="-97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0C9FC9-4C98-459E-9114-32453873904A}" type="datetimeFigureOut">
              <a:rPr lang="en-US" smtClean="0"/>
              <a:t>5/12/2015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A5C70-3C8F-4F67-A3F5-B3029FE32697}" type="slidenum">
              <a:rPr lang="en-US" smtClean="0"/>
              <a:t>‹#›</a:t>
            </a:fld>
            <a:endParaRPr lang="en-US"/>
          </a:p>
        </p:txBody>
      </p:sp>
    </p:spTree>
    <p:extLst>
      <p:ext uri="{BB962C8B-B14F-4D97-AF65-F5344CB8AC3E}">
        <p14:creationId xmlns:p14="http://schemas.microsoft.com/office/powerpoint/2010/main" val="1558714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682877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Survey of </a:t>
            </a:r>
            <a:r>
              <a:rPr lang="en-US" smtClean="0"/>
              <a:t>30,000</a:t>
            </a:r>
            <a:r>
              <a:rPr lang="en-US" baseline="0" smtClean="0"/>
              <a:t> retail consumers</a:t>
            </a:r>
            <a:endParaRPr lang="en-US" dirty="0"/>
          </a:p>
        </p:txBody>
      </p:sp>
      <p:sp>
        <p:nvSpPr>
          <p:cNvPr id="4" name="Slide Number Placeholder 3"/>
          <p:cNvSpPr>
            <a:spLocks noGrp="1"/>
          </p:cNvSpPr>
          <p:nvPr>
            <p:ph type="sldNum" sz="quarter" idx="10"/>
          </p:nvPr>
        </p:nvSpPr>
        <p:spPr/>
        <p:txBody>
          <a:bodyPr/>
          <a:lstStyle/>
          <a:p>
            <a:fld id="{9E1A5C70-3C8F-4F67-A3F5-B3029FE32697}" type="slidenum">
              <a:rPr lang="en-US" smtClean="0"/>
              <a:t>10</a:t>
            </a:fld>
            <a:endParaRPr lang="en-US"/>
          </a:p>
        </p:txBody>
      </p:sp>
    </p:spTree>
    <p:extLst>
      <p:ext uri="{BB962C8B-B14F-4D97-AF65-F5344CB8AC3E}">
        <p14:creationId xmlns:p14="http://schemas.microsoft.com/office/powerpoint/2010/main" val="1603793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A5C70-3C8F-4F67-A3F5-B3029FE32697}" type="slidenum">
              <a:rPr lang="en-US" smtClean="0"/>
              <a:t>11</a:t>
            </a:fld>
            <a:endParaRPr lang="en-US"/>
          </a:p>
        </p:txBody>
      </p:sp>
    </p:spTree>
    <p:extLst>
      <p:ext uri="{BB962C8B-B14F-4D97-AF65-F5344CB8AC3E}">
        <p14:creationId xmlns:p14="http://schemas.microsoft.com/office/powerpoint/2010/main" val="4025873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A5C70-3C8F-4F67-A3F5-B3029FE32697}" type="slidenum">
              <a:rPr lang="en-US" smtClean="0"/>
              <a:t>12</a:t>
            </a:fld>
            <a:endParaRPr lang="en-US"/>
          </a:p>
        </p:txBody>
      </p:sp>
    </p:spTree>
    <p:extLst>
      <p:ext uri="{BB962C8B-B14F-4D97-AF65-F5344CB8AC3E}">
        <p14:creationId xmlns:p14="http://schemas.microsoft.com/office/powerpoint/2010/main" val="1920665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A5C70-3C8F-4F67-A3F5-B3029FE32697}" type="slidenum">
              <a:rPr lang="en-US" smtClean="0"/>
              <a:t>13</a:t>
            </a:fld>
            <a:endParaRPr lang="en-US"/>
          </a:p>
        </p:txBody>
      </p:sp>
    </p:spTree>
    <p:extLst>
      <p:ext uri="{BB962C8B-B14F-4D97-AF65-F5344CB8AC3E}">
        <p14:creationId xmlns:p14="http://schemas.microsoft.com/office/powerpoint/2010/main" val="2268818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A5C70-3C8F-4F67-A3F5-B3029FE32697}" type="slidenum">
              <a:rPr lang="en-US" smtClean="0"/>
              <a:t>14</a:t>
            </a:fld>
            <a:endParaRPr lang="en-US"/>
          </a:p>
        </p:txBody>
      </p:sp>
    </p:spTree>
    <p:extLst>
      <p:ext uri="{BB962C8B-B14F-4D97-AF65-F5344CB8AC3E}">
        <p14:creationId xmlns:p14="http://schemas.microsoft.com/office/powerpoint/2010/main" val="881307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well-known brand positioning legend concerning a British department store, whose marketing department was perplexed when an umbrella, priced at a very reasonably £10, failed to sell. A management consultant solved this problem with the somewhat counterintuitive suggestion of raising the price to £20, after which sales immediately increased. Customers seemed to find the £20 price tag a reassuring confirmation of the product’s quality, whereas the much lower original price had been grounds for suspicion.</a:t>
            </a:r>
          </a:p>
          <a:p>
            <a:endParaRPr lang="en-US" dirty="0" smtClean="0"/>
          </a:p>
        </p:txBody>
      </p:sp>
      <p:sp>
        <p:nvSpPr>
          <p:cNvPr id="4" name="Slide Number Placeholder 3"/>
          <p:cNvSpPr>
            <a:spLocks noGrp="1"/>
          </p:cNvSpPr>
          <p:nvPr>
            <p:ph type="sldNum" sz="quarter" idx="10"/>
          </p:nvPr>
        </p:nvSpPr>
        <p:spPr/>
        <p:txBody>
          <a:bodyPr/>
          <a:lstStyle/>
          <a:p>
            <a:fld id="{9E1A5C70-3C8F-4F67-A3F5-B3029FE32697}" type="slidenum">
              <a:rPr lang="en-US" smtClean="0"/>
              <a:t>15</a:t>
            </a:fld>
            <a:endParaRPr lang="en-US"/>
          </a:p>
        </p:txBody>
      </p:sp>
    </p:spTree>
    <p:extLst>
      <p:ext uri="{BB962C8B-B14F-4D97-AF65-F5344CB8AC3E}">
        <p14:creationId xmlns:p14="http://schemas.microsoft.com/office/powerpoint/2010/main" val="1920665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SoulCycle</a:t>
            </a:r>
            <a:r>
              <a:rPr lang="en-US" baseline="0" dirty="0" smtClean="0"/>
              <a:t> essentially invented luxury cycling.  There were plenty of cycling options before they started, yet with a focus on their customer they were able to create a new market.</a:t>
            </a:r>
            <a:endParaRPr lang="en-US" dirty="0"/>
          </a:p>
        </p:txBody>
      </p:sp>
      <p:sp>
        <p:nvSpPr>
          <p:cNvPr id="4" name="Slide Number Placeholder 3"/>
          <p:cNvSpPr>
            <a:spLocks noGrp="1"/>
          </p:cNvSpPr>
          <p:nvPr>
            <p:ph type="sldNum" sz="quarter" idx="10"/>
          </p:nvPr>
        </p:nvSpPr>
        <p:spPr/>
        <p:txBody>
          <a:bodyPr/>
          <a:lstStyle/>
          <a:p>
            <a:fld id="{9E1A5C70-3C8F-4F67-A3F5-B3029FE32697}" type="slidenum">
              <a:rPr lang="en-US" smtClean="0"/>
              <a:t>16</a:t>
            </a:fld>
            <a:endParaRPr lang="en-US"/>
          </a:p>
        </p:txBody>
      </p:sp>
    </p:spTree>
    <p:extLst>
      <p:ext uri="{BB962C8B-B14F-4D97-AF65-F5344CB8AC3E}">
        <p14:creationId xmlns:p14="http://schemas.microsoft.com/office/powerpoint/2010/main" val="2751972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Such</a:t>
            </a:r>
            <a:r>
              <a:rPr lang="en-US" sz="1400" baseline="0" dirty="0" smtClean="0"/>
              <a:t> as Portlander’s Café example.</a:t>
            </a:r>
            <a:endParaRPr lang="en-US" sz="1400" dirty="0" smtClean="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17</a:t>
            </a:fld>
            <a:endParaRPr lang="en-US"/>
          </a:p>
        </p:txBody>
      </p:sp>
    </p:spTree>
    <p:extLst>
      <p:ext uri="{BB962C8B-B14F-4D97-AF65-F5344CB8AC3E}">
        <p14:creationId xmlns:p14="http://schemas.microsoft.com/office/powerpoint/2010/main" val="1106349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smtClean="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18</a:t>
            </a:fld>
            <a:endParaRPr lang="en-US"/>
          </a:p>
        </p:txBody>
      </p:sp>
    </p:spTree>
    <p:extLst>
      <p:ext uri="{BB962C8B-B14F-4D97-AF65-F5344CB8AC3E}">
        <p14:creationId xmlns:p14="http://schemas.microsoft.com/office/powerpoint/2010/main" val="1106349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smtClean="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19</a:t>
            </a:fld>
            <a:endParaRPr lang="en-US"/>
          </a:p>
        </p:txBody>
      </p:sp>
    </p:spTree>
    <p:extLst>
      <p:ext uri="{BB962C8B-B14F-4D97-AF65-F5344CB8AC3E}">
        <p14:creationId xmlns:p14="http://schemas.microsoft.com/office/powerpoint/2010/main" val="1106349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smtClean="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1953122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Your cost structure may be different</a:t>
            </a:r>
            <a:r>
              <a:rPr lang="en-US" sz="1400" baseline="0" dirty="0" smtClean="0"/>
              <a:t> for reasons that add value to your product, but you won’t be able to capture that extra cost.</a:t>
            </a:r>
            <a:endParaRPr lang="en-US" sz="1400" dirty="0" smtClean="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20</a:t>
            </a:fld>
            <a:endParaRPr lang="en-US"/>
          </a:p>
        </p:txBody>
      </p:sp>
    </p:spTree>
    <p:extLst>
      <p:ext uri="{BB962C8B-B14F-4D97-AF65-F5344CB8AC3E}">
        <p14:creationId xmlns:p14="http://schemas.microsoft.com/office/powerpoint/2010/main" val="1106349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created different pricing for users based in cost rather than profit centers or not-for-profits.</a:t>
            </a:r>
            <a:endParaRPr lang="en-US" dirty="0" smtClean="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21</a:t>
            </a:fld>
            <a:endParaRPr lang="en-US"/>
          </a:p>
        </p:txBody>
      </p:sp>
    </p:spTree>
    <p:extLst>
      <p:ext uri="{BB962C8B-B14F-4D97-AF65-F5344CB8AC3E}">
        <p14:creationId xmlns:p14="http://schemas.microsoft.com/office/powerpoint/2010/main" val="1106349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smtClean="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22</a:t>
            </a:fld>
            <a:endParaRPr lang="en-US"/>
          </a:p>
        </p:txBody>
      </p:sp>
    </p:spTree>
    <p:extLst>
      <p:ext uri="{BB962C8B-B14F-4D97-AF65-F5344CB8AC3E}">
        <p14:creationId xmlns:p14="http://schemas.microsoft.com/office/powerpoint/2010/main" val="1106349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Case in the book about a medical devise where pricing was based on what insurance</a:t>
            </a:r>
            <a:r>
              <a:rPr lang="en-US" sz="1400" baseline="0" dirty="0" smtClean="0"/>
              <a:t> will pay</a:t>
            </a:r>
            <a:endParaRPr lang="en-US" sz="1400" dirty="0" smtClean="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23</a:t>
            </a:fld>
            <a:endParaRPr lang="en-US"/>
          </a:p>
        </p:txBody>
      </p:sp>
    </p:spTree>
    <p:extLst>
      <p:ext uri="{BB962C8B-B14F-4D97-AF65-F5344CB8AC3E}">
        <p14:creationId xmlns:p14="http://schemas.microsoft.com/office/powerpoint/2010/main" val="1106349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24</a:t>
            </a:fld>
            <a:endParaRPr lang="en-US"/>
          </a:p>
        </p:txBody>
      </p:sp>
    </p:spTree>
    <p:extLst>
      <p:ext uri="{BB962C8B-B14F-4D97-AF65-F5344CB8AC3E}">
        <p14:creationId xmlns:p14="http://schemas.microsoft.com/office/powerpoint/2010/main" val="11063492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25</a:t>
            </a:fld>
            <a:endParaRPr lang="en-US"/>
          </a:p>
        </p:txBody>
      </p:sp>
    </p:spTree>
    <p:extLst>
      <p:ext uri="{BB962C8B-B14F-4D97-AF65-F5344CB8AC3E}">
        <p14:creationId xmlns:p14="http://schemas.microsoft.com/office/powerpoint/2010/main" val="1106349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and more it is easier to compare prices and people don’t like to be in the dark about how they are charged.  It is also hard to keep track of these strategies.  A better way is through value pricing targeted</a:t>
            </a:r>
            <a:r>
              <a:rPr lang="en-US" baseline="0" dirty="0" smtClean="0"/>
              <a:t> to a market segment with a differentiated product (i.e. include extra customer service for higher priced offerings or take away something from lower priced offerings)</a:t>
            </a:r>
            <a:endParaRPr lang="en-US" dirty="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26</a:t>
            </a:fld>
            <a:endParaRPr lang="en-US"/>
          </a:p>
        </p:txBody>
      </p:sp>
    </p:spTree>
    <p:extLst>
      <p:ext uri="{BB962C8B-B14F-4D97-AF65-F5344CB8AC3E}">
        <p14:creationId xmlns:p14="http://schemas.microsoft.com/office/powerpoint/2010/main" val="11063492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 way like Value pricing</a:t>
            </a:r>
            <a:r>
              <a:rPr lang="en-US" baseline="0" dirty="0" smtClean="0"/>
              <a:t> but this has to do with brand positioning more than figuring out how your customer values your product.</a:t>
            </a:r>
            <a:endParaRPr lang="en-US" dirty="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27</a:t>
            </a:fld>
            <a:endParaRPr lang="en-US"/>
          </a:p>
        </p:txBody>
      </p:sp>
    </p:spTree>
    <p:extLst>
      <p:ext uri="{BB962C8B-B14F-4D97-AF65-F5344CB8AC3E}">
        <p14:creationId xmlns:p14="http://schemas.microsoft.com/office/powerpoint/2010/main" val="11063492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28</a:t>
            </a:fld>
            <a:endParaRPr lang="en-US"/>
          </a:p>
        </p:txBody>
      </p:sp>
    </p:spTree>
    <p:extLst>
      <p:ext uri="{BB962C8B-B14F-4D97-AF65-F5344CB8AC3E}">
        <p14:creationId xmlns:p14="http://schemas.microsoft.com/office/powerpoint/2010/main" val="11063492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29</a:t>
            </a:fld>
            <a:endParaRPr lang="en-US"/>
          </a:p>
        </p:txBody>
      </p:sp>
    </p:spTree>
    <p:extLst>
      <p:ext uri="{BB962C8B-B14F-4D97-AF65-F5344CB8AC3E}">
        <p14:creationId xmlns:p14="http://schemas.microsoft.com/office/powerpoint/2010/main" val="1106349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https://www.youtube.com/watch?v=HHjgK6p4nrw    (8:05)</a:t>
            </a:r>
            <a:br>
              <a:rPr lang="en-US" sz="1200" b="1" dirty="0" smtClean="0"/>
            </a:br>
            <a:endParaRPr lang="en-US" sz="1200" b="1" dirty="0" smtClean="0"/>
          </a:p>
          <a:p>
            <a:endParaRPr lang="en-US" sz="1200" b="1" dirty="0" smtClean="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19531220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30</a:t>
            </a:fld>
            <a:endParaRPr lang="en-US"/>
          </a:p>
        </p:txBody>
      </p:sp>
    </p:spTree>
    <p:extLst>
      <p:ext uri="{BB962C8B-B14F-4D97-AF65-F5344CB8AC3E}">
        <p14:creationId xmlns:p14="http://schemas.microsoft.com/office/powerpoint/2010/main" val="10996956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31</a:t>
            </a:fld>
            <a:endParaRPr lang="en-US"/>
          </a:p>
        </p:txBody>
      </p:sp>
    </p:spTree>
    <p:extLst>
      <p:ext uri="{BB962C8B-B14F-4D97-AF65-F5344CB8AC3E}">
        <p14:creationId xmlns:p14="http://schemas.microsoft.com/office/powerpoint/2010/main" val="2351544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32</a:t>
            </a:fld>
            <a:endParaRPr lang="en-US"/>
          </a:p>
        </p:txBody>
      </p:sp>
    </p:spTree>
    <p:extLst>
      <p:ext uri="{BB962C8B-B14F-4D97-AF65-F5344CB8AC3E}">
        <p14:creationId xmlns:p14="http://schemas.microsoft.com/office/powerpoint/2010/main" val="41141309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33</a:t>
            </a:fld>
            <a:endParaRPr lang="en-US"/>
          </a:p>
        </p:txBody>
      </p:sp>
    </p:spTree>
    <p:extLst>
      <p:ext uri="{BB962C8B-B14F-4D97-AF65-F5344CB8AC3E}">
        <p14:creationId xmlns:p14="http://schemas.microsoft.com/office/powerpoint/2010/main" val="12815149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34</a:t>
            </a:fld>
            <a:endParaRPr lang="en-US"/>
          </a:p>
        </p:txBody>
      </p:sp>
    </p:spTree>
    <p:extLst>
      <p:ext uri="{BB962C8B-B14F-4D97-AF65-F5344CB8AC3E}">
        <p14:creationId xmlns:p14="http://schemas.microsoft.com/office/powerpoint/2010/main" val="25996487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35</a:t>
            </a:fld>
            <a:endParaRPr lang="en-US"/>
          </a:p>
        </p:txBody>
      </p:sp>
    </p:spTree>
    <p:extLst>
      <p:ext uri="{BB962C8B-B14F-4D97-AF65-F5344CB8AC3E}">
        <p14:creationId xmlns:p14="http://schemas.microsoft.com/office/powerpoint/2010/main" val="2721966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News example</a:t>
            </a:r>
          </a:p>
          <a:p>
            <a:r>
              <a:rPr lang="en-US" dirty="0" smtClean="0"/>
              <a:t>Google Docs</a:t>
            </a:r>
          </a:p>
          <a:p>
            <a:r>
              <a:rPr lang="en-US" dirty="0" smtClean="0"/>
              <a:t>My</a:t>
            </a:r>
            <a:r>
              <a:rPr lang="en-US" baseline="0" dirty="0" smtClean="0"/>
              <a:t> products information was free, the organization was not.</a:t>
            </a:r>
            <a:endParaRPr lang="en-US" dirty="0"/>
          </a:p>
        </p:txBody>
      </p:sp>
      <p:sp>
        <p:nvSpPr>
          <p:cNvPr id="4" name="Slide Number Placeholder 3"/>
          <p:cNvSpPr>
            <a:spLocks noGrp="1"/>
          </p:cNvSpPr>
          <p:nvPr>
            <p:ph type="sldNum" sz="quarter" idx="10"/>
          </p:nvPr>
        </p:nvSpPr>
        <p:spPr/>
        <p:txBody>
          <a:bodyPr/>
          <a:lstStyle/>
          <a:p>
            <a:fld id="{9E1A5C70-3C8F-4F67-A3F5-B3029FE32697}" type="slidenum">
              <a:rPr lang="en-US" smtClean="0"/>
              <a:t>36</a:t>
            </a:fld>
            <a:endParaRPr lang="en-US"/>
          </a:p>
        </p:txBody>
      </p:sp>
    </p:spTree>
    <p:extLst>
      <p:ext uri="{BB962C8B-B14F-4D97-AF65-F5344CB8AC3E}">
        <p14:creationId xmlns:p14="http://schemas.microsoft.com/office/powerpoint/2010/main" val="19703374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37</a:t>
            </a:fld>
            <a:endParaRPr lang="en-US" dirty="0"/>
          </a:p>
        </p:txBody>
      </p:sp>
    </p:spTree>
    <p:extLst>
      <p:ext uri="{BB962C8B-B14F-4D97-AF65-F5344CB8AC3E}">
        <p14:creationId xmlns:p14="http://schemas.microsoft.com/office/powerpoint/2010/main" val="29368072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5DC0CA94-3DDE-4FA5-A3C2-31BE9D45AEB2}" type="slidenum">
              <a:rPr lang="en-US" smtClean="0"/>
              <a:pPr>
                <a:defRPr/>
              </a:pPr>
              <a:t>38</a:t>
            </a:fld>
            <a:endParaRPr lang="en-US" dirty="0"/>
          </a:p>
        </p:txBody>
      </p:sp>
    </p:spTree>
    <p:extLst>
      <p:ext uri="{BB962C8B-B14F-4D97-AF65-F5344CB8AC3E}">
        <p14:creationId xmlns:p14="http://schemas.microsoft.com/office/powerpoint/2010/main" val="20796847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39</a:t>
            </a:fld>
            <a:endParaRPr lang="en-US" dirty="0"/>
          </a:p>
        </p:txBody>
      </p:sp>
    </p:spTree>
    <p:extLst>
      <p:ext uri="{BB962C8B-B14F-4D97-AF65-F5344CB8AC3E}">
        <p14:creationId xmlns:p14="http://schemas.microsoft.com/office/powerpoint/2010/main" val="1440621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UcParenR"/>
            </a:pPr>
            <a:r>
              <a:rPr lang="en-US" sz="1200" b="1" dirty="0" smtClean="0"/>
              <a:t>$4.00/$6.00 x 100 = 66%</a:t>
            </a:r>
          </a:p>
          <a:p>
            <a:pPr marL="228600" indent="-228600">
              <a:buAutoNum type="alphaUcParenR"/>
            </a:pPr>
            <a:endParaRPr lang="en-US" sz="1200" b="1" dirty="0" smtClean="0"/>
          </a:p>
          <a:p>
            <a:pPr marL="228600" indent="-228600">
              <a:buAutoNum type="alphaUcParenR"/>
            </a:pPr>
            <a:r>
              <a:rPr lang="en-US" sz="1200" b="1" dirty="0" smtClean="0"/>
              <a:t>Markup/Wholesale x 100 = Markup Percentage  </a:t>
            </a:r>
            <a:br>
              <a:rPr lang="en-US" sz="1200" b="1" dirty="0" smtClean="0"/>
            </a:br>
            <a:r>
              <a:rPr lang="en-US" sz="1200" b="1" dirty="0" smtClean="0"/>
              <a:t>$1.00/$1.00 x 100 = 100%</a:t>
            </a:r>
          </a:p>
          <a:p>
            <a:pPr marL="228600" indent="-228600">
              <a:buAutoNum type="alphaUcParenR"/>
            </a:pPr>
            <a:endParaRPr lang="en-US" sz="1200" b="1" dirty="0" smtClean="0"/>
          </a:p>
          <a:p>
            <a:pPr marL="228600" marR="0" indent="-228600" algn="l" defTabSz="914400" rtl="0" eaLnBrk="1" fontAlgn="auto" latinLnBrk="0" hangingPunct="1">
              <a:lnSpc>
                <a:spcPct val="100000"/>
              </a:lnSpc>
              <a:spcBef>
                <a:spcPts val="0"/>
              </a:spcBef>
              <a:spcAft>
                <a:spcPts val="0"/>
              </a:spcAft>
              <a:buClrTx/>
              <a:buSzTx/>
              <a:buFontTx/>
              <a:buAutoNum type="alphaUcParenR"/>
              <a:tabLst/>
              <a:defRPr/>
            </a:pPr>
            <a:r>
              <a:rPr lang="en-US" sz="1200" b="1" dirty="0" smtClean="0"/>
              <a:t> $3.75/$.25 x 100 = 1500% </a:t>
            </a:r>
          </a:p>
          <a:p>
            <a:pPr marL="0" indent="0">
              <a:buNone/>
            </a:pPr>
            <a:r>
              <a:rPr lang="en-US" sz="1200" b="1" dirty="0" smtClean="0"/>
              <a:t/>
            </a:r>
            <a:br>
              <a:rPr lang="en-US" sz="1200" b="1" dirty="0" smtClean="0"/>
            </a:br>
            <a:endParaRPr lang="en-US" dirty="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4</a:t>
            </a:fld>
            <a:endParaRPr lang="en-US" dirty="0"/>
          </a:p>
        </p:txBody>
      </p:sp>
    </p:spTree>
    <p:extLst>
      <p:ext uri="{BB962C8B-B14F-4D97-AF65-F5344CB8AC3E}">
        <p14:creationId xmlns:p14="http://schemas.microsoft.com/office/powerpoint/2010/main" val="33250692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smtClean="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solidFill>
                  <a:prstClr val="black"/>
                </a:solidFill>
              </a:rPr>
              <a:pPr>
                <a:defRPr/>
              </a:pPr>
              <a:t>40</a:t>
            </a:fld>
            <a:endParaRPr lang="en-US" dirty="0">
              <a:solidFill>
                <a:prstClr val="black"/>
              </a:solidFill>
            </a:endParaRPr>
          </a:p>
        </p:txBody>
      </p:sp>
    </p:spTree>
    <p:extLst>
      <p:ext uri="{BB962C8B-B14F-4D97-AF65-F5344CB8AC3E}">
        <p14:creationId xmlns:p14="http://schemas.microsoft.com/office/powerpoint/2010/main" val="19531220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the dial phone.</a:t>
            </a:r>
            <a:r>
              <a:rPr lang="en-US" baseline="0" dirty="0" smtClean="0"/>
              <a:t>  Would anyone admit to be afraid to use the phone?  Wouldn’t they say instead they don’t need it or it is too expensive</a:t>
            </a:r>
          </a:p>
          <a:p>
            <a:r>
              <a:rPr lang="en-US" baseline="0" dirty="0" smtClean="0"/>
              <a:t>Nobody needs jewelry, but they may need a treat.</a:t>
            </a:r>
          </a:p>
          <a:p>
            <a:r>
              <a:rPr lang="en-US" baseline="0" dirty="0" smtClean="0"/>
              <a:t>Sometime the objection as to do with getting approvals, make it easy for them.  My example of a B to B sale that went for more money because easier to justify as fewer options</a:t>
            </a:r>
            <a:endParaRPr lang="en-US" dirty="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41</a:t>
            </a:fld>
            <a:endParaRPr lang="en-US" dirty="0"/>
          </a:p>
        </p:txBody>
      </p:sp>
    </p:spTree>
    <p:extLst>
      <p:ext uri="{BB962C8B-B14F-4D97-AF65-F5344CB8AC3E}">
        <p14:creationId xmlns:p14="http://schemas.microsoft.com/office/powerpoint/2010/main" val="41308546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Yahoo! </a:t>
            </a:r>
            <a:endParaRPr lang="en-US" dirty="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42</a:t>
            </a:fld>
            <a:endParaRPr lang="en-US" dirty="0"/>
          </a:p>
        </p:txBody>
      </p:sp>
    </p:spTree>
    <p:extLst>
      <p:ext uri="{BB962C8B-B14F-4D97-AF65-F5344CB8AC3E}">
        <p14:creationId xmlns:p14="http://schemas.microsoft.com/office/powerpoint/2010/main" val="20565965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43</a:t>
            </a:fld>
            <a:endParaRPr lang="en-US" dirty="0"/>
          </a:p>
        </p:txBody>
      </p:sp>
    </p:spTree>
    <p:extLst>
      <p:ext uri="{BB962C8B-B14F-4D97-AF65-F5344CB8AC3E}">
        <p14:creationId xmlns:p14="http://schemas.microsoft.com/office/powerpoint/2010/main" val="29248653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44</a:t>
            </a:fld>
            <a:endParaRPr lang="en-US" dirty="0"/>
          </a:p>
        </p:txBody>
      </p:sp>
    </p:spTree>
    <p:extLst>
      <p:ext uri="{BB962C8B-B14F-4D97-AF65-F5344CB8AC3E}">
        <p14:creationId xmlns:p14="http://schemas.microsoft.com/office/powerpoint/2010/main" val="26124782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Discuss ways of forecasting</a:t>
            </a:r>
            <a:r>
              <a:rPr lang="en-US" sz="1400" baseline="0" dirty="0" smtClean="0"/>
              <a:t> customer revenues – percentage of web site or physical store visits for example.</a:t>
            </a:r>
            <a:endParaRPr lang="en-US" sz="1400" dirty="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45</a:t>
            </a:fld>
            <a:endParaRPr lang="en-US" dirty="0"/>
          </a:p>
        </p:txBody>
      </p:sp>
    </p:spTree>
    <p:extLst>
      <p:ext uri="{BB962C8B-B14F-4D97-AF65-F5344CB8AC3E}">
        <p14:creationId xmlns:p14="http://schemas.microsoft.com/office/powerpoint/2010/main" val="34065543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endParaRPr lang="en-US" sz="1200" dirty="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46</a:t>
            </a:fld>
            <a:endParaRPr lang="en-US" dirty="0"/>
          </a:p>
        </p:txBody>
      </p:sp>
    </p:spTree>
    <p:extLst>
      <p:ext uri="{BB962C8B-B14F-4D97-AF65-F5344CB8AC3E}">
        <p14:creationId xmlns:p14="http://schemas.microsoft.com/office/powerpoint/2010/main" val="34065543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endParaRPr lang="en-US" sz="1200" dirty="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47</a:t>
            </a:fld>
            <a:endParaRPr lang="en-US" dirty="0"/>
          </a:p>
        </p:txBody>
      </p:sp>
    </p:spTree>
    <p:extLst>
      <p:ext uri="{BB962C8B-B14F-4D97-AF65-F5344CB8AC3E}">
        <p14:creationId xmlns:p14="http://schemas.microsoft.com/office/powerpoint/2010/main" val="34065543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endParaRPr lang="en-US" sz="1200" dirty="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48</a:t>
            </a:fld>
            <a:endParaRPr lang="en-US" dirty="0"/>
          </a:p>
        </p:txBody>
      </p:sp>
    </p:spTree>
    <p:extLst>
      <p:ext uri="{BB962C8B-B14F-4D97-AF65-F5344CB8AC3E}">
        <p14:creationId xmlns:p14="http://schemas.microsoft.com/office/powerpoint/2010/main" val="34065543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49</a:t>
            </a:fld>
            <a:endParaRPr lang="en-US" dirty="0"/>
          </a:p>
        </p:txBody>
      </p:sp>
    </p:spTree>
    <p:extLst>
      <p:ext uri="{BB962C8B-B14F-4D97-AF65-F5344CB8AC3E}">
        <p14:creationId xmlns:p14="http://schemas.microsoft.com/office/powerpoint/2010/main" val="3406554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smtClean="0">
                <a:solidFill>
                  <a:schemeClr val="tx1"/>
                </a:solidFill>
                <a:effectLst/>
                <a:latin typeface="Century Gothic" pitchFamily="34" charset="0"/>
                <a:ea typeface="ＭＳ Ｐゴシック" pitchFamily="84" charset="-128"/>
                <a:cs typeface="ＭＳ Ｐゴシック" pitchFamily="84" charset="-128"/>
              </a:rPr>
              <a:t>1.  Offer printout and faxing services for customers to buy </a:t>
            </a:r>
          </a:p>
          <a:p>
            <a:r>
              <a:rPr lang="en-US" sz="1100" b="1" kern="1200" dirty="0" smtClean="0">
                <a:solidFill>
                  <a:schemeClr val="tx1"/>
                </a:solidFill>
                <a:effectLst/>
                <a:latin typeface="Century Gothic" pitchFamily="34" charset="0"/>
                <a:ea typeface="ＭＳ Ｐゴシック" pitchFamily="84" charset="-128"/>
                <a:cs typeface="ＭＳ Ｐゴシック" pitchFamily="84" charset="-128"/>
              </a:rPr>
              <a:t>2.  Temporarily reduce advertising budget </a:t>
            </a:r>
          </a:p>
          <a:p>
            <a:pPr marL="228600" indent="-228600">
              <a:buAutoNum type="arabicPeriod" startAt="3"/>
            </a:pPr>
            <a:r>
              <a:rPr lang="en-US" sz="1100" b="1" kern="1200" dirty="0" smtClean="0">
                <a:solidFill>
                  <a:schemeClr val="tx1"/>
                </a:solidFill>
                <a:effectLst/>
                <a:latin typeface="Century Gothic" pitchFamily="34" charset="0"/>
                <a:ea typeface="ＭＳ Ｐゴシック" pitchFamily="84" charset="-128"/>
                <a:cs typeface="ＭＳ Ｐゴシック" pitchFamily="84" charset="-128"/>
              </a:rPr>
              <a:t>Request temporary (three- to six-month) rent reduction from landlord </a:t>
            </a:r>
          </a:p>
          <a:p>
            <a:pPr marL="228600" indent="-228600">
              <a:buAutoNum type="arabicPeriod" startAt="3"/>
            </a:pPr>
            <a:r>
              <a:rPr lang="en-US" sz="1100" b="1" kern="1200" dirty="0" smtClean="0">
                <a:solidFill>
                  <a:schemeClr val="tx1"/>
                </a:solidFill>
                <a:effectLst/>
                <a:latin typeface="Century Gothic" pitchFamily="34" charset="0"/>
                <a:ea typeface="ＭＳ Ｐゴシック" pitchFamily="84" charset="-128"/>
                <a:cs typeface="ＭＳ Ｐゴシック" pitchFamily="84" charset="-128"/>
              </a:rPr>
              <a:t>Increase food prices</a:t>
            </a:r>
          </a:p>
          <a:p>
            <a:pPr marL="228600" indent="-228600">
              <a:buAutoNum type="arabicPeriod" startAt="3"/>
            </a:pPr>
            <a:r>
              <a:rPr lang="en-US" sz="1100" b="1" kern="1200" dirty="0" smtClean="0">
                <a:solidFill>
                  <a:schemeClr val="tx1"/>
                </a:solidFill>
                <a:effectLst/>
                <a:latin typeface="Century Gothic" pitchFamily="34" charset="0"/>
                <a:ea typeface="ＭＳ Ｐゴシック" pitchFamily="84" charset="-128"/>
                <a:cs typeface="ＭＳ Ｐゴシック" pitchFamily="84" charset="-128"/>
              </a:rPr>
              <a:t>Sell more food</a:t>
            </a:r>
          </a:p>
          <a:p>
            <a:pPr marL="228600" indent="-228600">
              <a:buAutoNum type="arabicPeriod" startAt="3"/>
            </a:pPr>
            <a:r>
              <a:rPr lang="en-US" sz="1100" b="1" kern="1200" dirty="0" smtClean="0">
                <a:solidFill>
                  <a:schemeClr val="tx1"/>
                </a:solidFill>
                <a:effectLst/>
                <a:latin typeface="Century Gothic" pitchFamily="34" charset="0"/>
                <a:ea typeface="ＭＳ Ｐゴシック" pitchFamily="84" charset="-128"/>
                <a:cs typeface="ＭＳ Ｐゴシック" pitchFamily="84" charset="-128"/>
              </a:rPr>
              <a:t>Increase turnover</a:t>
            </a:r>
          </a:p>
          <a:p>
            <a:pPr marL="228600" indent="-228600">
              <a:buAutoNum type="arabicPeriod" startAt="3"/>
            </a:pPr>
            <a:r>
              <a:rPr lang="en-US" sz="1100" b="1" kern="1200" dirty="0" smtClean="0">
                <a:solidFill>
                  <a:schemeClr val="tx1"/>
                </a:solidFill>
                <a:effectLst/>
                <a:latin typeface="Century Gothic" pitchFamily="34" charset="0"/>
                <a:ea typeface="ＭＳ Ｐゴシック" pitchFamily="84" charset="-128"/>
                <a:cs typeface="ＭＳ Ｐゴシック" pitchFamily="84" charset="-128"/>
              </a:rPr>
              <a:t>Take out less in</a:t>
            </a:r>
            <a:r>
              <a:rPr lang="en-US" sz="1100" b="1" kern="1200" baseline="0" dirty="0" smtClean="0">
                <a:solidFill>
                  <a:schemeClr val="tx1"/>
                </a:solidFill>
                <a:effectLst/>
                <a:latin typeface="Century Gothic" pitchFamily="34" charset="0"/>
                <a:ea typeface="ＭＳ Ｐゴシック" pitchFamily="84" charset="-128"/>
                <a:cs typeface="ＭＳ Ｐゴシック" pitchFamily="84" charset="-128"/>
              </a:rPr>
              <a:t> salary as a loan or in exchange for equity</a:t>
            </a:r>
          </a:p>
          <a:p>
            <a:pPr marL="228600" indent="-228600">
              <a:buAutoNum type="arabicPeriod" startAt="3"/>
            </a:pPr>
            <a:r>
              <a:rPr lang="en-US" sz="1100" b="1" kern="1200" baseline="0" dirty="0" smtClean="0">
                <a:solidFill>
                  <a:schemeClr val="tx1"/>
                </a:solidFill>
                <a:effectLst/>
                <a:latin typeface="Century Gothic" pitchFamily="34" charset="0"/>
                <a:ea typeface="ＭＳ Ｐゴシック" pitchFamily="84" charset="-128"/>
                <a:cs typeface="ＭＳ Ｐゴシック" pitchFamily="84" charset="-128"/>
              </a:rPr>
              <a:t>How many customers?  </a:t>
            </a:r>
          </a:p>
          <a:p>
            <a:pPr marL="0" indent="0">
              <a:buNone/>
            </a:pPr>
            <a:r>
              <a:rPr lang="en-US" sz="1100" b="1" kern="1200" baseline="0" dirty="0" smtClean="0">
                <a:solidFill>
                  <a:schemeClr val="tx1"/>
                </a:solidFill>
                <a:effectLst/>
                <a:latin typeface="Century Gothic" pitchFamily="34" charset="0"/>
                <a:ea typeface="ＭＳ Ｐゴシック" pitchFamily="84" charset="-128"/>
                <a:cs typeface="ＭＳ Ｐゴシック" pitchFamily="84" charset="-128"/>
              </a:rPr>
              <a:t>Failure to PIVOT</a:t>
            </a:r>
          </a:p>
          <a:p>
            <a:pPr marL="0" indent="0">
              <a:buNone/>
            </a:pPr>
            <a:endParaRPr lang="en-US" sz="1100" b="1" kern="1200" baseline="0" dirty="0" smtClean="0">
              <a:solidFill>
                <a:schemeClr val="tx1"/>
              </a:solidFill>
              <a:effectLst/>
              <a:latin typeface="Century Gothic" pitchFamily="34" charset="0"/>
              <a:ea typeface="ＭＳ Ｐゴシック" pitchFamily="84" charset="-128"/>
              <a:cs typeface="ＭＳ Ｐゴシック" pitchFamily="84" charset="-128"/>
            </a:endParaRPr>
          </a:p>
          <a:p>
            <a:pPr marL="0" indent="0">
              <a:buNone/>
            </a:pPr>
            <a:endParaRPr lang="en-US" sz="1100" b="1" kern="1200" dirty="0" smtClean="0">
              <a:solidFill>
                <a:schemeClr val="tx1"/>
              </a:solidFill>
              <a:effectLst/>
              <a:latin typeface="Century Gothic" pitchFamily="34" charset="0"/>
              <a:ea typeface="ＭＳ Ｐゴシック" pitchFamily="84" charset="-128"/>
              <a:cs typeface="ＭＳ Ｐゴシック" pitchFamily="84" charset="-128"/>
            </a:endParaRPr>
          </a:p>
          <a:p>
            <a:r>
              <a:rPr lang="en-US" sz="1200" b="1" dirty="0" smtClean="0"/>
              <a:t>3) a)</a:t>
            </a:r>
            <a:r>
              <a:rPr lang="en-US" sz="1200" b="1" baseline="0" dirty="0" smtClean="0"/>
              <a:t> </a:t>
            </a:r>
            <a:r>
              <a:rPr lang="en-US" sz="1200" b="1" dirty="0" smtClean="0"/>
              <a:t>If they were to pay tax January net profit = $835</a:t>
            </a:r>
            <a:br>
              <a:rPr lang="en-US" sz="1200" b="1" dirty="0" smtClean="0"/>
            </a:br>
            <a:r>
              <a:rPr lang="en-US" sz="1200" b="1" dirty="0" smtClean="0"/>
              <a:t>But they probably didn’t pay tax in 2011 net profit = $1,043</a:t>
            </a:r>
          </a:p>
          <a:p>
            <a:pPr marL="411480" lvl="1" indent="0">
              <a:buNone/>
            </a:pPr>
            <a:r>
              <a:rPr lang="en-US" sz="1200" b="1" dirty="0" smtClean="0"/>
              <a:t>b)</a:t>
            </a:r>
            <a:r>
              <a:rPr lang="en-US" sz="1200" b="1" baseline="0" dirty="0" smtClean="0"/>
              <a:t> </a:t>
            </a:r>
            <a:r>
              <a:rPr lang="en-US" sz="2000" b="1" dirty="0" smtClean="0"/>
              <a:t>Breakeven = Fixed Costs/Gross Profit per Unit</a:t>
            </a:r>
          </a:p>
          <a:p>
            <a:pPr marL="411480" lvl="1" indent="0">
              <a:buNone/>
            </a:pPr>
            <a:r>
              <a:rPr lang="en-US" sz="2000" b="1" dirty="0" smtClean="0"/>
              <a:t>January, sold 4,500 food units and 1,500 computer units</a:t>
            </a:r>
          </a:p>
          <a:p>
            <a:pPr marL="411480" lvl="1" indent="0">
              <a:buNone/>
            </a:pPr>
            <a:r>
              <a:rPr lang="en-US" sz="2000" b="1" dirty="0" smtClean="0"/>
              <a:t>Unit = 1 food unit + 0.33 computer units = $3.55 x 0.33 + $0.90 x 1 = $2.08</a:t>
            </a:r>
            <a:br>
              <a:rPr lang="en-US" sz="2000" b="1" dirty="0" smtClean="0"/>
            </a:br>
            <a:r>
              <a:rPr lang="en-US" sz="2000" b="1" dirty="0" smtClean="0"/>
              <a:t>$8,332/$2.08/unit = 3,999 units to break even</a:t>
            </a:r>
            <a:br>
              <a:rPr lang="en-US" sz="2000" b="1" dirty="0" smtClean="0"/>
            </a:br>
            <a:r>
              <a:rPr lang="en-US" sz="2000" b="1" dirty="0" smtClean="0"/>
              <a:t>4,500 – 3,999 = 501 units sold above break even</a:t>
            </a:r>
          </a:p>
          <a:p>
            <a:r>
              <a:rPr lang="en-US" sz="1200" b="1" dirty="0" smtClean="0"/>
              <a:t/>
            </a:r>
            <a:br>
              <a:rPr lang="en-US" sz="1200" b="1" dirty="0" smtClean="0"/>
            </a:br>
            <a:endParaRPr lang="en-US" dirty="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5</a:t>
            </a:fld>
            <a:endParaRPr lang="en-US" dirty="0"/>
          </a:p>
        </p:txBody>
      </p:sp>
    </p:spTree>
    <p:extLst>
      <p:ext uri="{BB962C8B-B14F-4D97-AF65-F5344CB8AC3E}">
        <p14:creationId xmlns:p14="http://schemas.microsoft.com/office/powerpoint/2010/main" val="13636435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endParaRPr lang="en-US" sz="1200" dirty="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50</a:t>
            </a:fld>
            <a:endParaRPr lang="en-US" dirty="0"/>
          </a:p>
        </p:txBody>
      </p:sp>
    </p:spTree>
    <p:extLst>
      <p:ext uri="{BB962C8B-B14F-4D97-AF65-F5344CB8AC3E}">
        <p14:creationId xmlns:p14="http://schemas.microsoft.com/office/powerpoint/2010/main" val="34065543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A5C70-3C8F-4F67-A3F5-B3029FE32697}" type="slidenum">
              <a:rPr lang="en-US" smtClean="0"/>
              <a:t>51</a:t>
            </a:fld>
            <a:endParaRPr lang="en-US"/>
          </a:p>
        </p:txBody>
      </p:sp>
    </p:spTree>
    <p:extLst>
      <p:ext uri="{BB962C8B-B14F-4D97-AF65-F5344CB8AC3E}">
        <p14:creationId xmlns:p14="http://schemas.microsoft.com/office/powerpoint/2010/main" val="12364965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A5C70-3C8F-4F67-A3F5-B3029FE32697}" type="slidenum">
              <a:rPr lang="en-US" smtClean="0"/>
              <a:t>52</a:t>
            </a:fld>
            <a:endParaRPr lang="en-US"/>
          </a:p>
        </p:txBody>
      </p:sp>
    </p:spTree>
    <p:extLst>
      <p:ext uri="{BB962C8B-B14F-4D97-AF65-F5344CB8AC3E}">
        <p14:creationId xmlns:p14="http://schemas.microsoft.com/office/powerpoint/2010/main" val="4297236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Freelancer’s Café offers a good example.</a:t>
            </a:r>
          </a:p>
          <a:p>
            <a:endParaRPr lang="en-US" dirty="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53</a:t>
            </a:fld>
            <a:endParaRPr lang="en-US" dirty="0"/>
          </a:p>
        </p:txBody>
      </p:sp>
    </p:spTree>
    <p:extLst>
      <p:ext uri="{BB962C8B-B14F-4D97-AF65-F5344CB8AC3E}">
        <p14:creationId xmlns:p14="http://schemas.microsoft.com/office/powerpoint/2010/main" val="38370122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54</a:t>
            </a:fld>
            <a:endParaRPr lang="en-US" dirty="0"/>
          </a:p>
        </p:txBody>
      </p:sp>
    </p:spTree>
    <p:extLst>
      <p:ext uri="{BB962C8B-B14F-4D97-AF65-F5344CB8AC3E}">
        <p14:creationId xmlns:p14="http://schemas.microsoft.com/office/powerpoint/2010/main" val="27987497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55</a:t>
            </a:fld>
            <a:endParaRPr lang="en-US" dirty="0"/>
          </a:p>
        </p:txBody>
      </p:sp>
    </p:spTree>
    <p:extLst>
      <p:ext uri="{BB962C8B-B14F-4D97-AF65-F5344CB8AC3E}">
        <p14:creationId xmlns:p14="http://schemas.microsoft.com/office/powerpoint/2010/main" val="23034824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Watch out for units.  Advertising is a FIXED cost.</a:t>
            </a:r>
            <a:endParaRPr lang="en-US" dirty="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56</a:t>
            </a:fld>
            <a:endParaRPr lang="en-US" dirty="0"/>
          </a:p>
        </p:txBody>
      </p:sp>
    </p:spTree>
    <p:extLst>
      <p:ext uri="{BB962C8B-B14F-4D97-AF65-F5344CB8AC3E}">
        <p14:creationId xmlns:p14="http://schemas.microsoft.com/office/powerpoint/2010/main" val="21959819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http://www.alanisbusinessacademy.com/theeconomicsofoneunit/</a:t>
            </a:r>
            <a:endParaRPr lang="en-US" dirty="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57</a:t>
            </a:fld>
            <a:endParaRPr lang="en-US" dirty="0"/>
          </a:p>
        </p:txBody>
      </p:sp>
    </p:spTree>
    <p:extLst>
      <p:ext uri="{BB962C8B-B14F-4D97-AF65-F5344CB8AC3E}">
        <p14:creationId xmlns:p14="http://schemas.microsoft.com/office/powerpoint/2010/main" val="35938113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David’s options</a:t>
            </a:r>
          </a:p>
          <a:p>
            <a:r>
              <a:rPr lang="en-US" dirty="0" smtClean="0"/>
              <a:t>Cut costs or brand himself differently </a:t>
            </a:r>
          </a:p>
          <a:p>
            <a:r>
              <a:rPr lang="en-US" baseline="0" dirty="0" smtClean="0"/>
              <a:t>Gross Margin		-$5.13</a:t>
            </a:r>
          </a:p>
          <a:p>
            <a:r>
              <a:rPr lang="en-US" baseline="0" dirty="0" smtClean="0"/>
              <a:t>								</a:t>
            </a:r>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58</a:t>
            </a:fld>
            <a:endParaRPr lang="en-US" dirty="0"/>
          </a:p>
        </p:txBody>
      </p:sp>
    </p:spTree>
    <p:extLst>
      <p:ext uri="{BB962C8B-B14F-4D97-AF65-F5344CB8AC3E}">
        <p14:creationId xmlns:p14="http://schemas.microsoft.com/office/powerpoint/2010/main" val="6563306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90000"/>
              </a:lnSpc>
              <a:spcBef>
                <a:spcPts val="1200"/>
              </a:spcBef>
              <a:spcAft>
                <a:spcPts val="0"/>
              </a:spcAft>
              <a:buClr>
                <a:srgbClr val="7A7A7A"/>
              </a:buClr>
              <a:buSzTx/>
              <a:buFont typeface="Arial" pitchFamily="34" charset="0"/>
              <a:buNone/>
              <a:tabLst/>
              <a:defRPr/>
            </a:pPr>
            <a:endParaRPr kumimoji="0" lang="en-US" sz="2000" b="0" i="0" u="none" strike="noStrike" kern="1200" cap="none" spc="0" normalizeH="0" baseline="0" noProof="0" dirty="0" smtClean="0">
              <a:ln>
                <a:noFill/>
              </a:ln>
              <a:solidFill>
                <a:srgbClr val="000000"/>
              </a:solidFill>
              <a:effectLst/>
              <a:uLnTx/>
              <a:uFillTx/>
              <a:latin typeface="Arial"/>
              <a:ea typeface="Calibri"/>
            </a:endParaRPr>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59</a:t>
            </a:fld>
            <a:endParaRPr lang="en-US" dirty="0"/>
          </a:p>
        </p:txBody>
      </p:sp>
    </p:spTree>
    <p:extLst>
      <p:ext uri="{BB962C8B-B14F-4D97-AF65-F5344CB8AC3E}">
        <p14:creationId xmlns:p14="http://schemas.microsoft.com/office/powerpoint/2010/main" val="2687250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A5C70-3C8F-4F67-A3F5-B3029FE32697}" type="slidenum">
              <a:rPr lang="en-US" smtClean="0"/>
              <a:t>6</a:t>
            </a:fld>
            <a:endParaRPr lang="en-US"/>
          </a:p>
        </p:txBody>
      </p:sp>
    </p:spTree>
    <p:extLst>
      <p:ext uri="{BB962C8B-B14F-4D97-AF65-F5344CB8AC3E}">
        <p14:creationId xmlns:p14="http://schemas.microsoft.com/office/powerpoint/2010/main" val="37913062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examples of cash flow cycles?</a:t>
            </a:r>
            <a:endParaRPr lang="en-US" dirty="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60</a:t>
            </a:fld>
            <a:endParaRPr lang="en-US" dirty="0"/>
          </a:p>
        </p:txBody>
      </p:sp>
    </p:spTree>
    <p:extLst>
      <p:ext uri="{BB962C8B-B14F-4D97-AF65-F5344CB8AC3E}">
        <p14:creationId xmlns:p14="http://schemas.microsoft.com/office/powerpoint/2010/main" val="19893339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61</a:t>
            </a:fld>
            <a:endParaRPr lang="en-US" dirty="0"/>
          </a:p>
        </p:txBody>
      </p:sp>
    </p:spTree>
    <p:extLst>
      <p:ext uri="{BB962C8B-B14F-4D97-AF65-F5344CB8AC3E}">
        <p14:creationId xmlns:p14="http://schemas.microsoft.com/office/powerpoint/2010/main" val="32774193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smtClean="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solidFill>
                  <a:prstClr val="black"/>
                </a:solidFill>
              </a:rPr>
              <a:pPr>
                <a:defRPr/>
              </a:pPr>
              <a:t>62</a:t>
            </a:fld>
            <a:endParaRPr lang="en-US" dirty="0">
              <a:solidFill>
                <a:prstClr val="black"/>
              </a:solidFill>
            </a:endParaRPr>
          </a:p>
        </p:txBody>
      </p:sp>
    </p:spTree>
    <p:extLst>
      <p:ext uri="{BB962C8B-B14F-4D97-AF65-F5344CB8AC3E}">
        <p14:creationId xmlns:p14="http://schemas.microsoft.com/office/powerpoint/2010/main" val="19531220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smtClean="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solidFill>
                  <a:prstClr val="black"/>
                </a:solidFill>
              </a:rPr>
              <a:pPr>
                <a:defRPr/>
              </a:pPr>
              <a:t>63</a:t>
            </a:fld>
            <a:endParaRPr lang="en-US" dirty="0">
              <a:solidFill>
                <a:prstClr val="black"/>
              </a:solidFill>
            </a:endParaRPr>
          </a:p>
        </p:txBody>
      </p:sp>
    </p:spTree>
    <p:extLst>
      <p:ext uri="{BB962C8B-B14F-4D97-AF65-F5344CB8AC3E}">
        <p14:creationId xmlns:p14="http://schemas.microsoft.com/office/powerpoint/2010/main" val="19531220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For example </a:t>
            </a:r>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solidFill>
                  <a:prstClr val="black"/>
                </a:solidFill>
              </a:rPr>
              <a:pPr>
                <a:defRPr/>
              </a:pPr>
              <a:t>64</a:t>
            </a:fld>
            <a:endParaRPr lang="en-US" dirty="0">
              <a:solidFill>
                <a:prstClr val="black"/>
              </a:solidFill>
            </a:endParaRPr>
          </a:p>
        </p:txBody>
      </p:sp>
    </p:spTree>
    <p:extLst>
      <p:ext uri="{BB962C8B-B14F-4D97-AF65-F5344CB8AC3E}">
        <p14:creationId xmlns:p14="http://schemas.microsoft.com/office/powerpoint/2010/main" val="1953122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Current gross margin = $10 minus</a:t>
            </a:r>
            <a:r>
              <a:rPr lang="en-US" sz="1200" b="1" baseline="0" dirty="0" smtClean="0"/>
              <a:t> $6 = $4</a:t>
            </a:r>
            <a:endParaRPr lang="en-US" sz="1200" b="1" dirty="0" smtClean="0"/>
          </a:p>
          <a:p>
            <a:r>
              <a:rPr lang="en-US" sz="1200" b="1" dirty="0" smtClean="0"/>
              <a:t>10% increase means sell for $11, leading</a:t>
            </a:r>
            <a:r>
              <a:rPr lang="en-US" sz="1200" b="1" baseline="0" dirty="0" smtClean="0"/>
              <a:t> to a $5 gross margin.  And increase of 25%</a:t>
            </a:r>
            <a:endParaRPr lang="en-US" sz="1200" b="1" dirty="0" smtClean="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1953122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to make means a 20%  gross margin increase</a:t>
            </a:r>
          </a:p>
          <a:p>
            <a:r>
              <a:rPr lang="en-US" dirty="0" smtClean="0"/>
              <a:t>Characteristics</a:t>
            </a:r>
            <a:r>
              <a:rPr lang="en-US" baseline="0" dirty="0" smtClean="0"/>
              <a:t> – if data manager, easy to get approvals:  if sharing, price per enterprise.</a:t>
            </a:r>
          </a:p>
          <a:p>
            <a:r>
              <a:rPr lang="en-US" baseline="0" dirty="0" smtClean="0"/>
              <a:t>Market segmentation – Those who get the most value for it or charge less for students.</a:t>
            </a:r>
            <a:endParaRPr lang="en-US" dirty="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8</a:t>
            </a:fld>
            <a:endParaRPr lang="en-US"/>
          </a:p>
        </p:txBody>
      </p:sp>
    </p:spTree>
    <p:extLst>
      <p:ext uri="{BB962C8B-B14F-4D97-AF65-F5344CB8AC3E}">
        <p14:creationId xmlns:p14="http://schemas.microsoft.com/office/powerpoint/2010/main" val="2632895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A5C70-3C8F-4F67-A3F5-B3029FE32697}" type="slidenum">
              <a:rPr lang="en-US" smtClean="0"/>
              <a:t>9</a:t>
            </a:fld>
            <a:endParaRPr lang="en-US"/>
          </a:p>
        </p:txBody>
      </p:sp>
    </p:spTree>
    <p:extLst>
      <p:ext uri="{BB962C8B-B14F-4D97-AF65-F5344CB8AC3E}">
        <p14:creationId xmlns:p14="http://schemas.microsoft.com/office/powerpoint/2010/main" val="4265929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26659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AB1C1E2-5345-4D90-989A-89D7165C9C5F}" type="datetimeFigureOut">
              <a:rPr lang="en-US" smtClean="0">
                <a:solidFill>
                  <a:prstClr val="black">
                    <a:tint val="75000"/>
                  </a:prstClr>
                </a:solidFill>
              </a:rPr>
              <a:pPr/>
              <a:t>5/12/2015</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C1A2BAC-88B9-41B0-A4F2-6143132B00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111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AB1C1E2-5345-4D90-989A-89D7165C9C5F}" type="datetimeFigureOut">
              <a:rPr lang="en-US" smtClean="0">
                <a:solidFill>
                  <a:prstClr val="black">
                    <a:tint val="75000"/>
                  </a:prstClr>
                </a:solidFill>
              </a:rPr>
              <a:pPr/>
              <a:t>5/12/2015</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C1A2BAC-88B9-41B0-A4F2-6143132B00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286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pic>
        <p:nvPicPr>
          <p:cNvPr id="5" name="Picture 11" descr="Background.jpg"/>
          <p:cNvPicPr>
            <a:picLocks noChangeAspect="1"/>
          </p:cNvPicPr>
          <p:nvPr userDrawn="1"/>
        </p:nvPicPr>
        <p:blipFill>
          <a:blip r:embed="rId2"/>
          <a:srcRect/>
          <a:stretch>
            <a:fillRect/>
          </a:stretch>
        </p:blipFill>
        <p:spPr bwMode="auto">
          <a:xfrm>
            <a:off x="1" y="0"/>
            <a:ext cx="9144000" cy="6858000"/>
          </a:xfrm>
          <a:prstGeom prst="rect">
            <a:avLst/>
          </a:prstGeom>
          <a:noFill/>
          <a:ln w="9525">
            <a:noFill/>
            <a:miter lim="800000"/>
            <a:headEnd/>
            <a:tailEnd/>
          </a:ln>
        </p:spPr>
      </p:pic>
      <p:pic>
        <p:nvPicPr>
          <p:cNvPr id="11" name="Picture 4" descr="C:\Projects\current\10-2004 Pearson\working\stripe2.png"/>
          <p:cNvPicPr>
            <a:picLocks noChangeAspect="1" noChangeArrowheads="1"/>
          </p:cNvPicPr>
          <p:nvPr/>
        </p:nvPicPr>
        <p:blipFill>
          <a:blip r:embed="rId3"/>
          <a:srcRect/>
          <a:stretch>
            <a:fillRect/>
          </a:stretch>
        </p:blipFill>
        <p:spPr bwMode="auto">
          <a:xfrm>
            <a:off x="1" y="2133600"/>
            <a:ext cx="9144000" cy="2590800"/>
          </a:xfrm>
          <a:prstGeom prst="rect">
            <a:avLst/>
          </a:prstGeom>
          <a:noFill/>
          <a:effectLst>
            <a:outerShdw blurRad="50800" dist="38100" dir="16200000" rotWithShape="0">
              <a:prstClr val="black">
                <a:alpha val="40000"/>
              </a:prstClr>
            </a:outerShdw>
          </a:effectLst>
        </p:spPr>
      </p:pic>
      <p:sp>
        <p:nvSpPr>
          <p:cNvPr id="2" name="Title 1"/>
          <p:cNvSpPr>
            <a:spLocks noGrp="1"/>
          </p:cNvSpPr>
          <p:nvPr>
            <p:ph type="title"/>
          </p:nvPr>
        </p:nvSpPr>
        <p:spPr>
          <a:xfrm>
            <a:off x="2171700" y="2305616"/>
            <a:ext cx="6717221" cy="2246770"/>
          </a:xfrm>
        </p:spPr>
        <p:txBody>
          <a:bodyPr>
            <a:noAutofit/>
          </a:bodyPr>
          <a:lstStyle>
            <a:lvl1pPr algn="l">
              <a:defRPr sz="2800" b="0" cap="none">
                <a:solidFill>
                  <a:schemeClr val="tx1">
                    <a:lumMod val="95000"/>
                    <a:lumOff val="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51384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Rectangle 7"/>
          <p:cNvSpPr/>
          <p:nvPr userDrawn="1"/>
        </p:nvSpPr>
        <p:spPr>
          <a:xfrm>
            <a:off x="-9088" y="696566"/>
            <a:ext cx="9144000" cy="60959"/>
          </a:xfrm>
          <a:prstGeom prst="rect">
            <a:avLst/>
          </a:prstGeom>
          <a:solidFill>
            <a:srgbClr val="FF0000"/>
          </a:solidFill>
          <a:ln>
            <a:solidFill>
              <a:schemeClr val="bg1"/>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itle 1"/>
          <p:cNvSpPr txBox="1">
            <a:spLocks/>
          </p:cNvSpPr>
          <p:nvPr userDrawn="1"/>
        </p:nvSpPr>
        <p:spPr>
          <a:xfrm>
            <a:off x="0" y="-24469"/>
            <a:ext cx="9144000" cy="75151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i="1" kern="1200">
                <a:solidFill>
                  <a:schemeClr val="tx1"/>
                </a:solidFill>
                <a:latin typeface="+mj-lt"/>
                <a:ea typeface="+mj-ea"/>
                <a:cs typeface="+mj-cs"/>
              </a:defRPr>
            </a:lvl1pPr>
          </a:lstStyle>
          <a:p>
            <a:r>
              <a:rPr lang="en-US" dirty="0" smtClean="0"/>
              <a:t>      </a:t>
            </a:r>
            <a:endParaRPr lang="en-US" dirty="0"/>
          </a:p>
        </p:txBody>
      </p:sp>
    </p:spTree>
    <p:extLst>
      <p:ext uri="{BB962C8B-B14F-4D97-AF65-F5344CB8AC3E}">
        <p14:creationId xmlns:p14="http://schemas.microsoft.com/office/powerpoint/2010/main" val="299757491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4469"/>
            <a:ext cx="9144000" cy="751514"/>
          </a:xfrm>
        </p:spPr>
        <p:txBody>
          <a:bodyPr>
            <a:normAutofit/>
          </a:bodyPr>
          <a:lstStyle>
            <a:lvl1pPr algn="l">
              <a:defRPr sz="3600" b="1" i="1">
                <a:solidFill>
                  <a:schemeClr val="tx1"/>
                </a:solidFill>
              </a:defRPr>
            </a:lvl1pPr>
          </a:lstStyle>
          <a:p>
            <a:r>
              <a:rPr lang="en-US" dirty="0" smtClean="0"/>
              <a:t>      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9088" y="696566"/>
            <a:ext cx="9144000" cy="60959"/>
          </a:xfrm>
          <a:prstGeom prst="rect">
            <a:avLst/>
          </a:prstGeom>
          <a:solidFill>
            <a:srgbClr val="FF0000"/>
          </a:solidFill>
          <a:ln>
            <a:solidFill>
              <a:schemeClr val="bg1"/>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191059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Rectangle 7"/>
          <p:cNvSpPr/>
          <p:nvPr userDrawn="1"/>
        </p:nvSpPr>
        <p:spPr>
          <a:xfrm>
            <a:off x="-9088" y="696566"/>
            <a:ext cx="9144000" cy="60959"/>
          </a:xfrm>
          <a:prstGeom prst="rect">
            <a:avLst/>
          </a:prstGeom>
          <a:solidFill>
            <a:srgbClr val="FF0000"/>
          </a:solidFill>
          <a:ln>
            <a:solidFill>
              <a:schemeClr val="bg1"/>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itle 1"/>
          <p:cNvSpPr txBox="1">
            <a:spLocks/>
          </p:cNvSpPr>
          <p:nvPr userDrawn="1"/>
        </p:nvSpPr>
        <p:spPr>
          <a:xfrm>
            <a:off x="0" y="-24469"/>
            <a:ext cx="9144000" cy="75151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i="1" kern="1200">
                <a:solidFill>
                  <a:schemeClr val="tx1"/>
                </a:solidFill>
                <a:latin typeface="+mj-lt"/>
                <a:ea typeface="+mj-ea"/>
                <a:cs typeface="+mj-cs"/>
              </a:defRPr>
            </a:lvl1pPr>
          </a:lstStyle>
          <a:p>
            <a:r>
              <a:rPr lang="en-US" dirty="0" smtClean="0">
                <a:solidFill>
                  <a:prstClr val="black"/>
                </a:solidFill>
              </a:rPr>
              <a:t>      </a:t>
            </a:r>
            <a:endParaRPr lang="en-US" dirty="0">
              <a:solidFill>
                <a:prstClr val="black"/>
              </a:solidFill>
            </a:endParaRPr>
          </a:p>
        </p:txBody>
      </p:sp>
    </p:spTree>
    <p:extLst>
      <p:ext uri="{BB962C8B-B14F-4D97-AF65-F5344CB8AC3E}">
        <p14:creationId xmlns:p14="http://schemas.microsoft.com/office/powerpoint/2010/main" val="66160609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4469"/>
            <a:ext cx="9144000" cy="751514"/>
          </a:xfrm>
        </p:spPr>
        <p:txBody>
          <a:bodyPr>
            <a:normAutofit/>
          </a:bodyPr>
          <a:lstStyle>
            <a:lvl1pPr algn="l">
              <a:defRPr sz="3600" b="1" i="1">
                <a:solidFill>
                  <a:schemeClr val="tx1"/>
                </a:solidFill>
              </a:defRPr>
            </a:lvl1pPr>
          </a:lstStyle>
          <a:p>
            <a:r>
              <a:rPr lang="en-US" dirty="0" smtClean="0"/>
              <a:t>      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9088" y="696566"/>
            <a:ext cx="9144000" cy="60959"/>
          </a:xfrm>
          <a:prstGeom prst="rect">
            <a:avLst/>
          </a:prstGeom>
          <a:solidFill>
            <a:srgbClr val="FF0000"/>
          </a:solidFill>
          <a:ln>
            <a:solidFill>
              <a:schemeClr val="bg1"/>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7976093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AA66DAA8-7CBC-4EEE-8053-4635AD1DAB3F}" type="datetimeFigureOut">
              <a:rPr lang="en-US"/>
              <a:pPr>
                <a:defRPr/>
              </a:pPr>
              <a:t>5/12/2015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99F9B7BE-34E0-4A10-80FB-D7E251B7E490}" type="slidenum">
              <a:rPr lang="en-US"/>
              <a:pPr>
                <a:defRPr/>
              </a:pPr>
              <a:t>‹#›</a:t>
            </a:fld>
            <a:endParaRPr lang="en-US"/>
          </a:p>
        </p:txBody>
      </p:sp>
    </p:spTree>
    <p:extLst>
      <p:ext uri="{BB962C8B-B14F-4D97-AF65-F5344CB8AC3E}">
        <p14:creationId xmlns:p14="http://schemas.microsoft.com/office/powerpoint/2010/main" val="870777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848800C9-5D0C-416B-9173-D4863C3A0F75}" type="datetimeFigureOut">
              <a:rPr lang="en-US"/>
              <a:pPr>
                <a:defRPr/>
              </a:pPr>
              <a:t>5/12/2015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AD3B04F1-4B6C-48EE-B77D-AEE9924C6F8B}" type="slidenum">
              <a:rPr lang="en-US"/>
              <a:pPr>
                <a:defRPr/>
              </a:pPr>
              <a:t>‹#›</a:t>
            </a:fld>
            <a:endParaRPr lang="en-US"/>
          </a:p>
        </p:txBody>
      </p:sp>
    </p:spTree>
    <p:extLst>
      <p:ext uri="{BB962C8B-B14F-4D97-AF65-F5344CB8AC3E}">
        <p14:creationId xmlns:p14="http://schemas.microsoft.com/office/powerpoint/2010/main" val="1631314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2554A63A-EEB9-49E9-A7C5-B0087D3A9680}" type="datetimeFigureOut">
              <a:rPr lang="en-US"/>
              <a:pPr>
                <a:defRPr/>
              </a:pPr>
              <a:t>5/12/2015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57B0F6F0-534E-480D-A9DC-F1B48F44A017}" type="slidenum">
              <a:rPr lang="en-US"/>
              <a:pPr>
                <a:defRPr/>
              </a:pPr>
              <a:t>‹#›</a:t>
            </a:fld>
            <a:endParaRPr lang="en-US"/>
          </a:p>
        </p:txBody>
      </p:sp>
    </p:spTree>
    <p:extLst>
      <p:ext uri="{BB962C8B-B14F-4D97-AF65-F5344CB8AC3E}">
        <p14:creationId xmlns:p14="http://schemas.microsoft.com/office/powerpoint/2010/main" val="4203981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64CF2E0-CCC4-4E1E-9902-C3C36AB3FDA4}" type="datetimeFigureOut">
              <a:rPr lang="en-US" smtClean="0">
                <a:solidFill>
                  <a:prstClr val="black">
                    <a:tint val="75000"/>
                  </a:prstClr>
                </a:solidFill>
              </a:rPr>
              <a:pPr/>
              <a:t>5/12/2015</a:t>
            </a:fld>
            <a:endParaRPr lang="en-US">
              <a:solidFill>
                <a:prstClr val="black">
                  <a:tint val="75000"/>
                </a:prstClr>
              </a:solidFill>
            </a:endParaRPr>
          </a:p>
        </p:txBody>
      </p:sp>
    </p:spTree>
    <p:extLst>
      <p:ext uri="{BB962C8B-B14F-4D97-AF65-F5344CB8AC3E}">
        <p14:creationId xmlns:p14="http://schemas.microsoft.com/office/powerpoint/2010/main" val="1077364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9F62B088-6F49-4FDD-B476-FBB756D3F811}" type="datetimeFigureOut">
              <a:rPr lang="en-US"/>
              <a:pPr>
                <a:defRPr/>
              </a:pPr>
              <a:t>5/12/2015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9DBB2C8E-8B96-493C-979B-57E2CD8000CF}" type="slidenum">
              <a:rPr lang="en-US"/>
              <a:pPr>
                <a:defRPr/>
              </a:pPr>
              <a:t>‹#›</a:t>
            </a:fld>
            <a:endParaRPr lang="en-US"/>
          </a:p>
        </p:txBody>
      </p:sp>
    </p:spTree>
    <p:extLst>
      <p:ext uri="{BB962C8B-B14F-4D97-AF65-F5344CB8AC3E}">
        <p14:creationId xmlns:p14="http://schemas.microsoft.com/office/powerpoint/2010/main" val="3526706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4F4106BA-1208-44B2-AD47-36FBCAC26C32}" type="datetimeFigureOut">
              <a:rPr lang="en-US"/>
              <a:pPr>
                <a:defRPr/>
              </a:pPr>
              <a:t>5/12/2015</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3BB3D33C-D8A2-4ED2-A04A-5047BF63195C}" type="slidenum">
              <a:rPr lang="en-US"/>
              <a:pPr>
                <a:defRPr/>
              </a:pPr>
              <a:t>‹#›</a:t>
            </a:fld>
            <a:endParaRPr lang="en-US"/>
          </a:p>
        </p:txBody>
      </p:sp>
    </p:spTree>
    <p:extLst>
      <p:ext uri="{BB962C8B-B14F-4D97-AF65-F5344CB8AC3E}">
        <p14:creationId xmlns:p14="http://schemas.microsoft.com/office/powerpoint/2010/main" val="2243275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16CD82D5-87F1-4E91-9242-E994BF19B138}" type="datetimeFigureOut">
              <a:rPr lang="en-US"/>
              <a:pPr>
                <a:defRPr/>
              </a:pPr>
              <a:t>5/12/2015</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8FBC2854-8B2E-49E0-B96A-1734F44A1F4A}" type="slidenum">
              <a:rPr lang="en-US"/>
              <a:pPr>
                <a:defRPr/>
              </a:pPr>
              <a:t>‹#›</a:t>
            </a:fld>
            <a:endParaRPr lang="en-US"/>
          </a:p>
        </p:txBody>
      </p:sp>
    </p:spTree>
    <p:extLst>
      <p:ext uri="{BB962C8B-B14F-4D97-AF65-F5344CB8AC3E}">
        <p14:creationId xmlns:p14="http://schemas.microsoft.com/office/powerpoint/2010/main" val="936363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7084397F-7A62-45B4-B624-892254F984D3}" type="datetimeFigureOut">
              <a:rPr lang="en-US"/>
              <a:pPr>
                <a:defRPr/>
              </a:pPr>
              <a:t>5/12/2015</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0F6D72DA-B9CF-4485-B8E0-0F678A218770}" type="slidenum">
              <a:rPr lang="en-US"/>
              <a:pPr>
                <a:defRPr/>
              </a:pPr>
              <a:t>‹#›</a:t>
            </a:fld>
            <a:endParaRPr lang="en-US"/>
          </a:p>
        </p:txBody>
      </p:sp>
    </p:spTree>
    <p:extLst>
      <p:ext uri="{BB962C8B-B14F-4D97-AF65-F5344CB8AC3E}">
        <p14:creationId xmlns:p14="http://schemas.microsoft.com/office/powerpoint/2010/main" val="27437380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02FDA4F9-272F-403F-BD70-B7A9F8207E50}" type="datetimeFigureOut">
              <a:rPr lang="en-US"/>
              <a:pPr>
                <a:defRPr/>
              </a:pPr>
              <a:t>5/12/2015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F0F30E6F-DC2E-46B9-97A7-22D80305F406}" type="slidenum">
              <a:rPr lang="en-US"/>
              <a:pPr>
                <a:defRPr/>
              </a:pPr>
              <a:t>‹#›</a:t>
            </a:fld>
            <a:endParaRPr lang="en-US"/>
          </a:p>
        </p:txBody>
      </p:sp>
    </p:spTree>
    <p:extLst>
      <p:ext uri="{BB962C8B-B14F-4D97-AF65-F5344CB8AC3E}">
        <p14:creationId xmlns:p14="http://schemas.microsoft.com/office/powerpoint/2010/main" val="3064277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0748BB34-693C-4A3F-93E2-CCFB7FCE8F46}" type="datetimeFigureOut">
              <a:rPr lang="en-US"/>
              <a:pPr>
                <a:defRPr/>
              </a:pPr>
              <a:t>5/12/2015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0E77802A-A639-4F8D-B932-3DBE4CB6355C}" type="slidenum">
              <a:rPr lang="en-US"/>
              <a:pPr>
                <a:defRPr/>
              </a:pPr>
              <a:t>‹#›</a:t>
            </a:fld>
            <a:endParaRPr lang="en-US"/>
          </a:p>
        </p:txBody>
      </p:sp>
    </p:spTree>
    <p:extLst>
      <p:ext uri="{BB962C8B-B14F-4D97-AF65-F5344CB8AC3E}">
        <p14:creationId xmlns:p14="http://schemas.microsoft.com/office/powerpoint/2010/main" val="37302564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91028008-8CCB-48A8-8E17-AAF051D40500}" type="datetimeFigureOut">
              <a:rPr lang="en-US"/>
              <a:pPr>
                <a:defRPr/>
              </a:pPr>
              <a:t>5/12/2015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97C9AB9D-4B83-4BDA-A573-BBA0794E4674}" type="slidenum">
              <a:rPr lang="en-US"/>
              <a:pPr>
                <a:defRPr/>
              </a:pPr>
              <a:t>‹#›</a:t>
            </a:fld>
            <a:endParaRPr lang="en-US"/>
          </a:p>
        </p:txBody>
      </p:sp>
    </p:spTree>
    <p:extLst>
      <p:ext uri="{BB962C8B-B14F-4D97-AF65-F5344CB8AC3E}">
        <p14:creationId xmlns:p14="http://schemas.microsoft.com/office/powerpoint/2010/main" val="34555467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3259CC4A-CF73-4D5F-973A-94E094680644}" type="datetimeFigureOut">
              <a:rPr lang="en-US"/>
              <a:pPr>
                <a:defRPr/>
              </a:pPr>
              <a:t>5/12/2015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4C31CBF1-5A94-4718-9344-0FDF610D2D16}" type="slidenum">
              <a:rPr lang="en-US"/>
              <a:pPr>
                <a:defRPr/>
              </a:pPr>
              <a:t>‹#›</a:t>
            </a:fld>
            <a:endParaRPr lang="en-US"/>
          </a:p>
        </p:txBody>
      </p:sp>
    </p:spTree>
    <p:extLst>
      <p:ext uri="{BB962C8B-B14F-4D97-AF65-F5344CB8AC3E}">
        <p14:creationId xmlns:p14="http://schemas.microsoft.com/office/powerpoint/2010/main" val="913649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AB1C1E2-5345-4D90-989A-89D7165C9C5F}" type="datetimeFigureOut">
              <a:rPr lang="en-US" smtClean="0">
                <a:solidFill>
                  <a:prstClr val="black">
                    <a:tint val="75000"/>
                  </a:prstClr>
                </a:solidFill>
              </a:rPr>
              <a:pPr/>
              <a:t>5/12/2015</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C1A2BAC-88B9-41B0-A4F2-6143132B00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116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AB1C1E2-5345-4D90-989A-89D7165C9C5F}" type="datetimeFigureOut">
              <a:rPr lang="en-US" smtClean="0">
                <a:solidFill>
                  <a:prstClr val="black">
                    <a:tint val="75000"/>
                  </a:prstClr>
                </a:solidFill>
              </a:rPr>
              <a:pPr/>
              <a:t>5/12/2015</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C1A2BAC-88B9-41B0-A4F2-6143132B00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8211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AB1C1E2-5345-4D90-989A-89D7165C9C5F}" type="datetimeFigureOut">
              <a:rPr lang="en-US" smtClean="0">
                <a:solidFill>
                  <a:prstClr val="black">
                    <a:tint val="75000"/>
                  </a:prstClr>
                </a:solidFill>
              </a:rPr>
              <a:pPr/>
              <a:t>5/12/2015</a:t>
            </a:fld>
            <a:endParaRPr lang="en-US">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C1A2BAC-88B9-41B0-A4F2-6143132B00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335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AB1C1E2-5345-4D90-989A-89D7165C9C5F}" type="datetimeFigureOut">
              <a:rPr lang="en-US" smtClean="0">
                <a:solidFill>
                  <a:prstClr val="black">
                    <a:tint val="75000"/>
                  </a:prstClr>
                </a:solidFill>
              </a:rPr>
              <a:pPr/>
              <a:t>5/12/2015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C1A2BAC-88B9-41B0-A4F2-6143132B00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1715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AB1C1E2-5345-4D90-989A-89D7165C9C5F}" type="datetimeFigureOut">
              <a:rPr lang="en-US" smtClean="0">
                <a:solidFill>
                  <a:prstClr val="black">
                    <a:tint val="75000"/>
                  </a:prstClr>
                </a:solidFill>
              </a:rPr>
              <a:pPr/>
              <a:t>5/12/2015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C1A2BAC-88B9-41B0-A4F2-6143132B00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5284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AB1C1E2-5345-4D90-989A-89D7165C9C5F}" type="datetimeFigureOut">
              <a:rPr lang="en-US" smtClean="0">
                <a:solidFill>
                  <a:prstClr val="black">
                    <a:tint val="75000"/>
                  </a:prstClr>
                </a:solidFill>
              </a:rPr>
              <a:pPr/>
              <a:t>5/12/2015</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C1A2BAC-88B9-41B0-A4F2-6143132B00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03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AB1C1E2-5345-4D90-989A-89D7165C9C5F}" type="datetimeFigureOut">
              <a:rPr lang="en-US" smtClean="0">
                <a:solidFill>
                  <a:prstClr val="black">
                    <a:tint val="75000"/>
                  </a:prstClr>
                </a:solidFill>
              </a:rPr>
              <a:pPr/>
              <a:t>5/12/2015</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C1A2BAC-88B9-41B0-A4F2-6143132B00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466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txBox="1">
            <a:spLocks/>
          </p:cNvSpPr>
          <p:nvPr/>
        </p:nvSpPr>
        <p:spPr>
          <a:xfrm>
            <a:off x="0" y="6492875"/>
            <a:ext cx="9144000" cy="365125"/>
          </a:xfrm>
          <a:prstGeom prst="rect">
            <a:avLst/>
          </a:prstGeom>
          <a:solidFill>
            <a:schemeClr val="bg1">
              <a:lumMod val="65000"/>
            </a:schemeClr>
          </a:solidFill>
          <a:ln>
            <a:solidFill>
              <a:schemeClr val="tx1"/>
            </a:solidFill>
          </a:ln>
        </p:spPr>
        <p:txBody>
          <a:bodyPr anchor="t"/>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prstClr val="white"/>
                </a:solidFill>
              </a:rPr>
              <a:t>DF Eisenstat - Business Plans and Entrepreneurship –  Class </a:t>
            </a:r>
            <a:r>
              <a:rPr lang="en-US" baseline="0" dirty="0" smtClean="0">
                <a:solidFill>
                  <a:prstClr val="white"/>
                </a:solidFill>
              </a:rPr>
              <a:t> </a:t>
            </a:r>
            <a:r>
              <a:rPr lang="en-US" dirty="0" smtClean="0">
                <a:solidFill>
                  <a:prstClr val="white"/>
                </a:solidFill>
              </a:rPr>
              <a:t>8– February 25, 2015           Slide</a:t>
            </a:r>
            <a:r>
              <a:rPr lang="en-US" baseline="0" dirty="0" smtClean="0">
                <a:solidFill>
                  <a:prstClr val="white"/>
                </a:solidFill>
              </a:rPr>
              <a:t> </a:t>
            </a:r>
            <a:fld id="{87778735-90AF-4397-B5B6-11562011E3D6}" type="slidenum">
              <a:rPr lang="en-US" baseline="0" smtClean="0">
                <a:solidFill>
                  <a:prstClr val="white"/>
                </a:solidFill>
              </a:rPr>
              <a:t>‹#›</a:t>
            </a:fld>
            <a:endParaRPr lang="en-US" dirty="0">
              <a:solidFill>
                <a:prstClr val="black"/>
              </a:solidFill>
            </a:endParaRPr>
          </a:p>
        </p:txBody>
      </p:sp>
    </p:spTree>
    <p:extLst>
      <p:ext uri="{BB962C8B-B14F-4D97-AF65-F5344CB8AC3E}">
        <p14:creationId xmlns:p14="http://schemas.microsoft.com/office/powerpoint/2010/main" val="1160619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txBox="1">
            <a:spLocks/>
          </p:cNvSpPr>
          <p:nvPr/>
        </p:nvSpPr>
        <p:spPr>
          <a:xfrm>
            <a:off x="0" y="6473825"/>
            <a:ext cx="9144000" cy="365125"/>
          </a:xfrm>
          <a:prstGeom prst="rect">
            <a:avLst/>
          </a:prstGeom>
          <a:solidFill>
            <a:schemeClr val="bg1">
              <a:lumMod val="65000"/>
            </a:schemeClr>
          </a:solidFill>
          <a:ln>
            <a:solidFill>
              <a:schemeClr val="tx1"/>
            </a:solidFill>
          </a:ln>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prstClr val="white"/>
                </a:solidFill>
              </a:rPr>
              <a:t>DF Eisenstat - Business Plans and Entrepreneurship –  Class </a:t>
            </a:r>
            <a:r>
              <a:rPr lang="en-US" baseline="0" dirty="0" smtClean="0">
                <a:solidFill>
                  <a:prstClr val="white"/>
                </a:solidFill>
              </a:rPr>
              <a:t> 10 –</a:t>
            </a:r>
            <a:r>
              <a:rPr lang="en-US" dirty="0" smtClean="0">
                <a:solidFill>
                  <a:prstClr val="white"/>
                </a:solidFill>
              </a:rPr>
              <a:t> March</a:t>
            </a:r>
            <a:r>
              <a:rPr lang="en-US" baseline="0" dirty="0" smtClean="0">
                <a:solidFill>
                  <a:prstClr val="white"/>
                </a:solidFill>
              </a:rPr>
              <a:t> 4</a:t>
            </a:r>
            <a:r>
              <a:rPr lang="en-US" dirty="0" smtClean="0">
                <a:solidFill>
                  <a:prstClr val="white"/>
                </a:solidFill>
              </a:rPr>
              <a:t>, 2015 				Page </a:t>
            </a:r>
            <a:fld id="{D100107E-CAB4-485B-A650-036D9915F7A1}" type="slidenum">
              <a:rPr lang="en-US" smtClean="0">
                <a:solidFill>
                  <a:prstClr val="white"/>
                </a:solidFill>
              </a:rPr>
              <a:t>‹#›</a:t>
            </a:fld>
            <a:endParaRPr lang="en-US" dirty="0" smtClean="0">
              <a:solidFill>
                <a:prstClr val="white"/>
              </a:solidFill>
            </a:endParaRPr>
          </a:p>
        </p:txBody>
      </p:sp>
    </p:spTree>
    <p:extLst>
      <p:ext uri="{BB962C8B-B14F-4D97-AF65-F5344CB8AC3E}">
        <p14:creationId xmlns:p14="http://schemas.microsoft.com/office/powerpoint/2010/main" val="1815743949"/>
      </p:ext>
    </p:extLst>
  </p:cSld>
  <p:clrMap bg1="lt1" tx1="dk1" bg2="lt2" tx2="dk2" accent1="accent1" accent2="accent2" accent3="accent3" accent4="accent4" accent5="accent5" accent6="accent6" hlink="hlink" folHlink="folHlink"/>
  <p:sldLayoutIdLst>
    <p:sldLayoutId id="2147483674" r:id="rId1"/>
    <p:sldLayoutId id="2147483675"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txBox="1">
            <a:spLocks/>
          </p:cNvSpPr>
          <p:nvPr/>
        </p:nvSpPr>
        <p:spPr>
          <a:xfrm>
            <a:off x="0" y="6473825"/>
            <a:ext cx="9144000" cy="365125"/>
          </a:xfrm>
          <a:prstGeom prst="rect">
            <a:avLst/>
          </a:prstGeom>
          <a:solidFill>
            <a:schemeClr val="bg1">
              <a:lumMod val="65000"/>
            </a:schemeClr>
          </a:solidFill>
          <a:ln>
            <a:solidFill>
              <a:schemeClr val="tx1"/>
            </a:solidFill>
          </a:ln>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prstClr val="white"/>
                </a:solidFill>
              </a:rPr>
              <a:t>DF Eisenstat - Business Plans and Entrepreneurship –  Class </a:t>
            </a:r>
            <a:r>
              <a:rPr lang="en-US" baseline="0" dirty="0" smtClean="0">
                <a:solidFill>
                  <a:prstClr val="white"/>
                </a:solidFill>
              </a:rPr>
              <a:t> 11</a:t>
            </a:r>
            <a:r>
              <a:rPr lang="en-US" dirty="0" smtClean="0">
                <a:solidFill>
                  <a:prstClr val="white"/>
                </a:solidFill>
              </a:rPr>
              <a:t> – </a:t>
            </a:r>
            <a:r>
              <a:rPr lang="en-US" baseline="0" dirty="0" smtClean="0">
                <a:solidFill>
                  <a:prstClr val="white"/>
                </a:solidFill>
              </a:rPr>
              <a:t> March 9</a:t>
            </a:r>
            <a:r>
              <a:rPr lang="en-US" dirty="0" smtClean="0">
                <a:solidFill>
                  <a:prstClr val="white"/>
                </a:solidFill>
              </a:rPr>
              <a:t>, 2015 				Page </a:t>
            </a:r>
            <a:fld id="{D100107E-CAB4-485B-A650-036D9915F7A1}" type="slidenum">
              <a:rPr lang="en-US" smtClean="0">
                <a:solidFill>
                  <a:prstClr val="white"/>
                </a:solidFill>
              </a:rPr>
              <a:pPr algn="ctr"/>
              <a:t>‹#›</a:t>
            </a:fld>
            <a:endParaRPr lang="en-US" dirty="0" smtClean="0">
              <a:solidFill>
                <a:prstClr val="white"/>
              </a:solidFill>
            </a:endParaRPr>
          </a:p>
        </p:txBody>
      </p:sp>
    </p:spTree>
    <p:extLst>
      <p:ext uri="{BB962C8B-B14F-4D97-AF65-F5344CB8AC3E}">
        <p14:creationId xmlns:p14="http://schemas.microsoft.com/office/powerpoint/2010/main" val="2554111110"/>
      </p:ext>
    </p:extLst>
  </p:cSld>
  <p:clrMap bg1="lt1" tx1="dk1" bg2="lt2" tx2="dk2" accent1="accent1" accent2="accent2" accent3="accent3" accent4="accent4" accent5="accent5" accent6="accent6" hlink="hlink" folHlink="folHlink"/>
  <p:sldLayoutIdLst>
    <p:sldLayoutId id="2147483677" r:id="rId1"/>
    <p:sldLayoutId id="2147483678"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Calibri" panose="020F0502020204030204"/>
              </a:defRPr>
            </a:lvl1pPr>
          </a:lstStyle>
          <a:p>
            <a:pPr>
              <a:defRPr/>
            </a:pPr>
            <a:fld id="{FAC00BCE-20E2-4773-9F21-825444B77555}" type="datetimeFigureOut">
              <a:rPr lang="en-US"/>
              <a:pPr>
                <a:defRPr/>
              </a:pPr>
              <a:t>5/12/2015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Calibri" panose="020F0502020204030204"/>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prstClr val="black">
                    <a:tint val="75000"/>
                  </a:prstClr>
                </a:solidFill>
                <a:latin typeface="Calibri" panose="020F0502020204030204"/>
              </a:defRPr>
            </a:lvl1pPr>
          </a:lstStyle>
          <a:p>
            <a:pPr>
              <a:defRPr/>
            </a:pPr>
            <a:fld id="{E1C9C1B5-093B-4CEC-8DD3-7098124A48A2}" type="slidenum">
              <a:rPr lang="en-US"/>
              <a:pPr>
                <a:defRPr/>
              </a:pPr>
              <a:t>‹#›</a:t>
            </a:fld>
            <a:endParaRPr lang="en-US"/>
          </a:p>
        </p:txBody>
      </p:sp>
    </p:spTree>
    <p:extLst>
      <p:ext uri="{BB962C8B-B14F-4D97-AF65-F5344CB8AC3E}">
        <p14:creationId xmlns:p14="http://schemas.microsoft.com/office/powerpoint/2010/main" val="11422621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http://www.hotelnewsresource.com/article72373.html" TargetMode="External"/><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hyperlink" Target="http://channel.nationalgeographic.com/channel/brain-games/videos/cakes-of-deception/" TargetMode="External"/><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hyperlink" Target="http://www.racked.com/2015/3/4/8110647/soulcycle-elizabeth-cutler-julie-rice"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hyperlink" Target="http://channel.nationalgeographic.com/channel/brain-games/videos/the-decoy-effect/" TargetMode="External"/><Relationship Id="rId2" Type="http://schemas.openxmlformats.org/officeDocument/2006/relationships/notesSlide" Target="../notesSlides/notesSlide29.xml"/><Relationship Id="rId1" Type="http://schemas.openxmlformats.org/officeDocument/2006/relationships/slideLayout" Target="../slideLayouts/slideLayout16.xml"/><Relationship Id="rId4" Type="http://schemas.openxmlformats.org/officeDocument/2006/relationships/hyperlink" Target="https://www.youtube.com/watch?v=_wxZFb3GG0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hyperlink" Target="http://pragmaticpricing.com/author/mstiving/" TargetMode="External"/><Relationship Id="rId2" Type="http://schemas.openxmlformats.org/officeDocument/2006/relationships/notesSlide" Target="../notesSlides/notesSlide37.xml"/><Relationship Id="rId1" Type="http://schemas.openxmlformats.org/officeDocument/2006/relationships/slideLayout" Target="../slideLayouts/slideLayout16.xml"/><Relationship Id="rId4" Type="http://schemas.openxmlformats.org/officeDocument/2006/relationships/hyperlink" Target="http://pragmaticpricing.com/2014/02/14/do-we-win-or-lose-based-on-price/"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www.flourishthriveacademy.com/2014/09/23/how-to-close-the-sale/" TargetMode="External"/><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1.xml"/><Relationship Id="rId1" Type="http://schemas.openxmlformats.org/officeDocument/2006/relationships/slideLayout" Target="../slideLayouts/slideLayout16.xml"/><Relationship Id="rId4" Type="http://schemas.openxmlformats.org/officeDocument/2006/relationships/image" Target="../media/image27.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1.xml"/><Relationship Id="rId1" Type="http://schemas.openxmlformats.org/officeDocument/2006/relationships/slideLayout" Target="../slideLayouts/slideLayout16.xml"/><Relationship Id="rId4" Type="http://schemas.openxmlformats.org/officeDocument/2006/relationships/image" Target="../media/image29.jpeg"/></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16.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6.xml"/><Relationship Id="rId1" Type="http://schemas.openxmlformats.org/officeDocument/2006/relationships/slideLayout" Target="../slideLayouts/slideLayout16.xml"/><Relationship Id="rId4" Type="http://schemas.openxmlformats.org/officeDocument/2006/relationships/image" Target="../media/image35.png"/></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7.xml"/><Relationship Id="rId1" Type="http://schemas.openxmlformats.org/officeDocument/2006/relationships/slideLayout" Target="../slideLayouts/slideLayout16.xml"/><Relationship Id="rId5" Type="http://schemas.openxmlformats.org/officeDocument/2006/relationships/image" Target="../media/image38.png"/><Relationship Id="rId4" Type="http://schemas.openxmlformats.org/officeDocument/2006/relationships/image" Target="../media/image37.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http://www.experian.com/assets/marketing-services/white-papers/deal-seekers-2013.pdf"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hyperlink" Target="http://www.medialifemagazine.com/fact-pricing-doesnt-always-drive-purchas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914400"/>
            <a:ext cx="9144000" cy="3740861"/>
            <a:chOff x="0" y="2469516"/>
            <a:chExt cx="9144000" cy="3740861"/>
          </a:xfrm>
        </p:grpSpPr>
        <p:sp>
          <p:nvSpPr>
            <p:cNvPr id="4" name="TextBox 3"/>
            <p:cNvSpPr txBox="1"/>
            <p:nvPr/>
          </p:nvSpPr>
          <p:spPr>
            <a:xfrm>
              <a:off x="369889" y="5156201"/>
              <a:ext cx="7570787" cy="984879"/>
            </a:xfrm>
            <a:prstGeom prst="rect">
              <a:avLst/>
            </a:prstGeom>
            <a:noFill/>
          </p:spPr>
          <p:txBody>
            <a:bodyPr lIns="91434" tIns="45717" rIns="91434" bIns="45717">
              <a:spAutoFit/>
            </a:bodyPr>
            <a:lstStyle/>
            <a:p>
              <a:pPr>
                <a:defRPr/>
              </a:pPr>
              <a:r>
                <a:rPr lang="en-US" dirty="0">
                  <a:solidFill>
                    <a:srgbClr val="9BBB59">
                      <a:lumMod val="40000"/>
                      <a:lumOff val="60000"/>
                    </a:srgbClr>
                  </a:solidFill>
                  <a:latin typeface="Century Gothic"/>
                  <a:ea typeface="ＭＳ Ｐゴシック" pitchFamily="84" charset="-128"/>
                  <a:cs typeface="Century Gothic"/>
                </a:rPr>
                <a:t>Diane Eisenstat</a:t>
              </a:r>
            </a:p>
            <a:p>
              <a:pPr>
                <a:defRPr/>
              </a:pPr>
              <a:r>
                <a:rPr lang="en-US" sz="2000" dirty="0">
                  <a:solidFill>
                    <a:srgbClr val="9BBB59">
                      <a:lumMod val="40000"/>
                      <a:lumOff val="60000"/>
                    </a:srgbClr>
                  </a:solidFill>
                  <a:latin typeface="Century Gothic"/>
                  <a:ea typeface="ＭＳ Ｐゴシック" pitchFamily="84" charset="-128"/>
                  <a:cs typeface="Century Gothic"/>
                </a:rPr>
                <a:t>Session 1</a:t>
              </a:r>
            </a:p>
            <a:p>
              <a:pPr>
                <a:defRPr/>
              </a:pPr>
              <a:r>
                <a:rPr lang="en-US" sz="2000" dirty="0">
                  <a:solidFill>
                    <a:srgbClr val="9BBB59">
                      <a:lumMod val="40000"/>
                      <a:lumOff val="60000"/>
                    </a:srgbClr>
                  </a:solidFill>
                  <a:latin typeface="Century Gothic"/>
                  <a:ea typeface="ＭＳ Ｐゴシック" pitchFamily="84" charset="-128"/>
                  <a:cs typeface="Century Gothic"/>
                </a:rPr>
                <a:t>February 2 – March </a:t>
              </a:r>
              <a:endParaRPr lang="en-US" dirty="0">
                <a:solidFill>
                  <a:srgbClr val="9BBB59">
                    <a:lumMod val="40000"/>
                    <a:lumOff val="60000"/>
                  </a:srgbClr>
                </a:solidFill>
                <a:latin typeface="Century Gothic"/>
                <a:ea typeface="ＭＳ Ｐゴシック" pitchFamily="84" charset="-128"/>
                <a:cs typeface="Century Gothic"/>
              </a:endParaRPr>
            </a:p>
          </p:txBody>
        </p:sp>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r="208" b="22707"/>
            <a:stretch/>
          </p:blipFill>
          <p:spPr>
            <a:xfrm>
              <a:off x="0" y="2469516"/>
              <a:ext cx="9144000" cy="3740861"/>
            </a:xfrm>
            <a:prstGeom prst="rect">
              <a:avLst/>
            </a:prstGeom>
          </p:spPr>
        </p:pic>
        <p:sp>
          <p:nvSpPr>
            <p:cNvPr id="8" name="TextBox 7"/>
            <p:cNvSpPr txBox="1"/>
            <p:nvPr/>
          </p:nvSpPr>
          <p:spPr>
            <a:xfrm>
              <a:off x="687334" y="3733800"/>
              <a:ext cx="7693132" cy="646331"/>
            </a:xfrm>
            <a:prstGeom prst="rect">
              <a:avLst/>
            </a:prstGeom>
            <a:noFill/>
          </p:spPr>
          <p:txBody>
            <a:bodyPr wrap="none" rtlCol="0">
              <a:spAutoFit/>
            </a:bodyPr>
            <a:lstStyle/>
            <a:p>
              <a:r>
                <a:rPr lang="en-US" sz="3600" b="1" dirty="0">
                  <a:solidFill>
                    <a:prstClr val="white"/>
                  </a:solidFill>
                  <a:latin typeface="Berlin Sans FB Demi" panose="020E0802020502020306" pitchFamily="34" charset="0"/>
                </a:rPr>
                <a:t>Business Plans and Entrepreneurship</a:t>
              </a:r>
            </a:p>
          </p:txBody>
        </p:sp>
      </p:grpSp>
      <p:sp>
        <p:nvSpPr>
          <p:cNvPr id="10" name="TextBox 9"/>
          <p:cNvSpPr txBox="1"/>
          <p:nvPr/>
        </p:nvSpPr>
        <p:spPr>
          <a:xfrm>
            <a:off x="533400" y="5257800"/>
            <a:ext cx="3491149" cy="923330"/>
          </a:xfrm>
          <a:prstGeom prst="rect">
            <a:avLst/>
          </a:prstGeom>
          <a:noFill/>
        </p:spPr>
        <p:txBody>
          <a:bodyPr wrap="none" rtlCol="0">
            <a:spAutoFit/>
          </a:bodyPr>
          <a:lstStyle/>
          <a:p>
            <a:r>
              <a:rPr lang="en-US" b="1" i="1" dirty="0" smtClean="0">
                <a:solidFill>
                  <a:prstClr val="black"/>
                </a:solidFill>
              </a:rPr>
              <a:t>Professor Jerry Tepfer,  Ph.D., MBA</a:t>
            </a:r>
            <a:endParaRPr lang="en-US" b="1" i="1" dirty="0">
              <a:solidFill>
                <a:prstClr val="black"/>
              </a:solidFill>
            </a:endParaRPr>
          </a:p>
          <a:p>
            <a:r>
              <a:rPr lang="en-US" b="1" i="1" dirty="0" smtClean="0">
                <a:solidFill>
                  <a:prstClr val="black"/>
                </a:solidFill>
              </a:rPr>
              <a:t>April 13 – June 03, </a:t>
            </a:r>
            <a:r>
              <a:rPr lang="en-US" b="1" i="1" dirty="0">
                <a:solidFill>
                  <a:prstClr val="black"/>
                </a:solidFill>
              </a:rPr>
              <a:t>2015</a:t>
            </a:r>
          </a:p>
          <a:p>
            <a:r>
              <a:rPr lang="en-US" b="1" i="1" dirty="0">
                <a:solidFill>
                  <a:prstClr val="black"/>
                </a:solidFill>
              </a:rPr>
              <a:t>Class </a:t>
            </a:r>
            <a:r>
              <a:rPr lang="en-US" b="1" i="1" dirty="0" smtClean="0">
                <a:solidFill>
                  <a:prstClr val="black"/>
                </a:solidFill>
              </a:rPr>
              <a:t>10</a:t>
            </a:r>
            <a:endParaRPr lang="en-US" b="1" i="1" dirty="0">
              <a:solidFill>
                <a:prstClr val="black"/>
              </a:solidFill>
            </a:endParaRPr>
          </a:p>
        </p:txBody>
      </p:sp>
    </p:spTree>
    <p:extLst>
      <p:ext uri="{BB962C8B-B14F-4D97-AF65-F5344CB8AC3E}">
        <p14:creationId xmlns:p14="http://schemas.microsoft.com/office/powerpoint/2010/main" val="931981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Deal- Seeking Continuum</a:t>
            </a:r>
            <a:endParaRPr lang="en-US" dirty="0"/>
          </a:p>
        </p:txBody>
      </p:sp>
      <p:sp>
        <p:nvSpPr>
          <p:cNvPr id="4" name="TextBox 3"/>
          <p:cNvSpPr txBox="1"/>
          <p:nvPr/>
        </p:nvSpPr>
        <p:spPr>
          <a:xfrm>
            <a:off x="533400" y="762000"/>
            <a:ext cx="8229600" cy="5509200"/>
          </a:xfrm>
          <a:prstGeom prst="rect">
            <a:avLst/>
          </a:prstGeom>
          <a:noFill/>
        </p:spPr>
        <p:txBody>
          <a:bodyPr wrap="square" rtlCol="0">
            <a:spAutoFit/>
          </a:bodyPr>
          <a:lstStyle/>
          <a:p>
            <a:r>
              <a:rPr lang="en-US" sz="2400" b="1" dirty="0" smtClean="0">
                <a:solidFill>
                  <a:srgbClr val="FF0000"/>
                </a:solidFill>
              </a:rPr>
              <a:t>Deal Seeking</a:t>
            </a:r>
          </a:p>
          <a:p>
            <a:pPr lvl="3"/>
            <a:r>
              <a:rPr lang="en-US" sz="2400" i="1" dirty="0" smtClean="0"/>
              <a:t>Deal-Seeker </a:t>
            </a:r>
            <a:r>
              <a:rPr lang="en-US" sz="2400" i="1" dirty="0" err="1" smtClean="0"/>
              <a:t>Influentials</a:t>
            </a:r>
            <a:r>
              <a:rPr lang="en-US" sz="2400" i="1" dirty="0" smtClean="0"/>
              <a:t> </a:t>
            </a:r>
            <a:r>
              <a:rPr lang="en-US" sz="2400" dirty="0" smtClean="0"/>
              <a:t>(18%) – Always seeking the best deal anywhere whether online, offline or mobile</a:t>
            </a:r>
            <a:br>
              <a:rPr lang="en-US" sz="2400" dirty="0" smtClean="0"/>
            </a:br>
            <a:endParaRPr lang="en-US" sz="800" dirty="0" smtClean="0"/>
          </a:p>
          <a:p>
            <a:pPr lvl="3"/>
            <a:r>
              <a:rPr lang="en-US" sz="2400" i="1" dirty="0"/>
              <a:t>Offline Deal Seekers </a:t>
            </a:r>
            <a:r>
              <a:rPr lang="en-US" sz="2400" dirty="0" smtClean="0"/>
              <a:t>(13%) –  Also avid deal seekers, but use traditional media</a:t>
            </a:r>
            <a:br>
              <a:rPr lang="en-US" sz="2400" dirty="0" smtClean="0"/>
            </a:br>
            <a:endParaRPr lang="en-US" sz="800" dirty="0" smtClean="0"/>
          </a:p>
          <a:p>
            <a:pPr lvl="3"/>
            <a:r>
              <a:rPr lang="en-US" sz="2400" i="1" dirty="0"/>
              <a:t>Deal Thrillers </a:t>
            </a:r>
            <a:r>
              <a:rPr lang="en-US" sz="2400" dirty="0" smtClean="0"/>
              <a:t>(14%) – Want the best dal but prefer their favorite stores</a:t>
            </a:r>
          </a:p>
          <a:p>
            <a:pPr lvl="3"/>
            <a:endParaRPr lang="en-US" sz="800" dirty="0" smtClean="0"/>
          </a:p>
          <a:p>
            <a:pPr lvl="3"/>
            <a:r>
              <a:rPr lang="en-US" sz="2400" i="1" dirty="0"/>
              <a:t>Deal Takers </a:t>
            </a:r>
            <a:r>
              <a:rPr lang="en-US" sz="2400" dirty="0" smtClean="0"/>
              <a:t>– (12%) Don’t actively seek a deal they will take one if there is the opportunity</a:t>
            </a:r>
          </a:p>
          <a:p>
            <a:pPr lvl="3"/>
            <a:endParaRPr lang="en-US" sz="800" dirty="0" smtClean="0"/>
          </a:p>
          <a:p>
            <a:pPr lvl="3"/>
            <a:r>
              <a:rPr lang="en-US" sz="2400" i="1" dirty="0"/>
              <a:t>Deal </a:t>
            </a:r>
            <a:r>
              <a:rPr lang="en-US" sz="2400" i="1" dirty="0" err="1"/>
              <a:t>Indifferents</a:t>
            </a:r>
            <a:r>
              <a:rPr lang="en-US" sz="2400" i="1" dirty="0"/>
              <a:t> </a:t>
            </a:r>
            <a:r>
              <a:rPr lang="en-US" sz="2400" dirty="0" smtClean="0"/>
              <a:t>– (34%) Lack shopping </a:t>
            </a:r>
            <a:r>
              <a:rPr lang="en-US" sz="2400" dirty="0"/>
              <a:t>e</a:t>
            </a:r>
            <a:r>
              <a:rPr lang="en-US" sz="2400" dirty="0" smtClean="0"/>
              <a:t>nthusiasm and unlikely to change behavior to chase a deal</a:t>
            </a:r>
          </a:p>
          <a:p>
            <a:pPr lvl="3"/>
            <a:endParaRPr lang="en-US" sz="800" dirty="0" smtClean="0"/>
          </a:p>
          <a:p>
            <a:pPr lvl="3"/>
            <a:r>
              <a:rPr lang="en-US" sz="2400" i="1" dirty="0"/>
              <a:t>Deal </a:t>
            </a:r>
            <a:r>
              <a:rPr lang="en-US" sz="2400" i="1" dirty="0" err="1"/>
              <a:t>Rejectors</a:t>
            </a:r>
            <a:r>
              <a:rPr lang="en-US" sz="2400" i="1" dirty="0"/>
              <a:t> </a:t>
            </a:r>
            <a:r>
              <a:rPr lang="en-US" sz="2400" dirty="0" smtClean="0"/>
              <a:t>–  (8%) They want convenience</a:t>
            </a:r>
          </a:p>
          <a:p>
            <a:r>
              <a:rPr lang="en-US" sz="2400" b="1" dirty="0">
                <a:solidFill>
                  <a:srgbClr val="FF0000"/>
                </a:solidFill>
              </a:rPr>
              <a:t>Deal Rejecting</a:t>
            </a:r>
          </a:p>
        </p:txBody>
      </p:sp>
      <p:pic>
        <p:nvPicPr>
          <p:cNvPr id="61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852319"/>
            <a:ext cx="152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own Arrow 5"/>
          <p:cNvSpPr/>
          <p:nvPr/>
        </p:nvSpPr>
        <p:spPr>
          <a:xfrm>
            <a:off x="914400" y="1219200"/>
            <a:ext cx="762000" cy="463311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7609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Price - </a:t>
            </a:r>
            <a:r>
              <a:rPr lang="en-US" dirty="0"/>
              <a:t>i</a:t>
            </a:r>
            <a:r>
              <a:rPr lang="en-US" dirty="0" smtClean="0"/>
              <a:t>mportant, but not the most important factor</a:t>
            </a:r>
            <a:endParaRPr lang="en-US" dirty="0"/>
          </a:p>
        </p:txBody>
      </p:sp>
      <p:pic>
        <p:nvPicPr>
          <p:cNvPr id="9218"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745" t="11501" r="15584" b="11576"/>
          <a:stretch/>
        </p:blipFill>
        <p:spPr bwMode="auto">
          <a:xfrm>
            <a:off x="0" y="1143000"/>
            <a:ext cx="8781143" cy="4829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0107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Deal- Seeking Continuum</a:t>
            </a:r>
            <a:endParaRPr lang="en-US" dirty="0"/>
          </a:p>
        </p:txBody>
      </p:sp>
      <p:sp>
        <p:nvSpPr>
          <p:cNvPr id="4" name="TextBox 3"/>
          <p:cNvSpPr txBox="1"/>
          <p:nvPr/>
        </p:nvSpPr>
        <p:spPr>
          <a:xfrm>
            <a:off x="257629" y="869967"/>
            <a:ext cx="8458200" cy="5909310"/>
          </a:xfrm>
          <a:prstGeom prst="rect">
            <a:avLst/>
          </a:prstGeom>
          <a:noFill/>
        </p:spPr>
        <p:txBody>
          <a:bodyPr wrap="square" rtlCol="0">
            <a:spAutoFit/>
          </a:bodyPr>
          <a:lstStyle/>
          <a:p>
            <a:r>
              <a:rPr lang="en-US" sz="2000" dirty="0" smtClean="0"/>
              <a:t>Deal-Seeker </a:t>
            </a:r>
            <a:r>
              <a:rPr lang="en-US" sz="2000" dirty="0" err="1" smtClean="0"/>
              <a:t>Influentials</a:t>
            </a:r>
            <a:r>
              <a:rPr lang="en-US" sz="2000" dirty="0" smtClean="0"/>
              <a:t> (18%) – Relatively young and educated.  Trust social media.  Looking for the next best thing and deal.  Expect and use coupons and promotions (Groupon)</a:t>
            </a:r>
          </a:p>
          <a:p>
            <a:endParaRPr lang="en-US" sz="800" dirty="0" smtClean="0"/>
          </a:p>
          <a:p>
            <a:r>
              <a:rPr lang="en-US" sz="2000" dirty="0" smtClean="0"/>
              <a:t>Offline Deal Seekers (13%) –  Oldest segment, more female and lower income.  Most sensitive to price but least influenced by social media and less likely to compare prices.</a:t>
            </a:r>
          </a:p>
          <a:p>
            <a:endParaRPr lang="en-US" sz="800" dirty="0" smtClean="0"/>
          </a:p>
          <a:p>
            <a:r>
              <a:rPr lang="en-US" sz="2000" dirty="0" smtClean="0"/>
              <a:t>Deal Thrillers (14%) – Want the best deal but still prefer their favorite stores. Less likely to be influenced by a coupon or sale.  Usually male and deal influencers.</a:t>
            </a:r>
            <a:br>
              <a:rPr lang="en-US" sz="2000" dirty="0" smtClean="0"/>
            </a:br>
            <a:endParaRPr lang="en-US" sz="800" dirty="0" smtClean="0"/>
          </a:p>
          <a:p>
            <a:r>
              <a:rPr lang="en-US" sz="2000" dirty="0" smtClean="0"/>
              <a:t>Deal Takers – (12%) Love a deal but really look to value, however, if offered a deal will check out a new store.  More likely to pay attention to ratings and reviews.</a:t>
            </a:r>
          </a:p>
          <a:p>
            <a:endParaRPr lang="en-US" sz="800" dirty="0" smtClean="0"/>
          </a:p>
          <a:p>
            <a:r>
              <a:rPr lang="en-US" sz="2000" dirty="0" smtClean="0"/>
              <a:t>Deal </a:t>
            </a:r>
            <a:r>
              <a:rPr lang="en-US" sz="2000" dirty="0" err="1" smtClean="0"/>
              <a:t>Indifferents</a:t>
            </a:r>
            <a:r>
              <a:rPr lang="en-US" sz="2000" dirty="0" smtClean="0"/>
              <a:t> – (34%) Lack shopping </a:t>
            </a:r>
            <a:r>
              <a:rPr lang="en-US" sz="2000" dirty="0"/>
              <a:t>e</a:t>
            </a:r>
            <a:r>
              <a:rPr lang="en-US" sz="2000" dirty="0" smtClean="0"/>
              <a:t>nthusiasm and unlikely to change behavior to chase a deal</a:t>
            </a:r>
            <a:br>
              <a:rPr lang="en-US" sz="2000" dirty="0" smtClean="0"/>
            </a:br>
            <a:endParaRPr lang="en-US" sz="800" dirty="0" smtClean="0"/>
          </a:p>
          <a:p>
            <a:r>
              <a:rPr lang="en-US" sz="2000" dirty="0" smtClean="0"/>
              <a:t>Deal </a:t>
            </a:r>
            <a:r>
              <a:rPr lang="en-US" sz="2000" dirty="0" err="1" smtClean="0"/>
              <a:t>Rejectors</a:t>
            </a:r>
            <a:r>
              <a:rPr lang="en-US" sz="2000" dirty="0" smtClean="0"/>
              <a:t> –  (8%) They want convenience, older, male and have money to spend.  Deals are wasted on them.</a:t>
            </a:r>
          </a:p>
          <a:p>
            <a:endParaRPr lang="en-US" dirty="0"/>
          </a:p>
        </p:txBody>
      </p:sp>
      <p:pic>
        <p:nvPicPr>
          <p:cNvPr id="61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829" y="152400"/>
            <a:ext cx="152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3669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mean?</a:t>
            </a:r>
            <a:endParaRPr lang="en-US" dirty="0"/>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114729"/>
            <a:ext cx="6248400" cy="375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5715000"/>
            <a:ext cx="15240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762000"/>
            <a:ext cx="8305800" cy="1200329"/>
          </a:xfrm>
          <a:prstGeom prst="rect">
            <a:avLst/>
          </a:prstGeom>
          <a:noFill/>
        </p:spPr>
        <p:txBody>
          <a:bodyPr wrap="square" rtlCol="0">
            <a:spAutoFit/>
          </a:bodyPr>
          <a:lstStyle/>
          <a:p>
            <a:r>
              <a:rPr lang="en-US" sz="2400" dirty="0" smtClean="0"/>
              <a:t>Over half of those surveyed are not driven by price.</a:t>
            </a:r>
          </a:p>
          <a:p>
            <a:r>
              <a:rPr lang="en-US" sz="2400" dirty="0" smtClean="0"/>
              <a:t>Why offer them discounted </a:t>
            </a:r>
            <a:r>
              <a:rPr lang="en-US" sz="2400" dirty="0"/>
              <a:t>pricing? </a:t>
            </a:r>
            <a:r>
              <a:rPr lang="en-US" sz="2400" dirty="0" smtClean="0"/>
              <a:t>Price </a:t>
            </a:r>
            <a:r>
              <a:rPr lang="en-US" sz="2400" dirty="0"/>
              <a:t>breaks don’t motivate people nearly as much as advertisers seem to think they </a:t>
            </a:r>
            <a:r>
              <a:rPr lang="en-US" sz="2400" dirty="0" smtClean="0"/>
              <a:t>do</a:t>
            </a:r>
            <a:endParaRPr lang="en-US" sz="2400" dirty="0"/>
          </a:p>
        </p:txBody>
      </p:sp>
    </p:spTree>
    <p:extLst>
      <p:ext uri="{BB962C8B-B14F-4D97-AF65-F5344CB8AC3E}">
        <p14:creationId xmlns:p14="http://schemas.microsoft.com/office/powerpoint/2010/main" val="2851517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solidFill>
                  <a:srgbClr val="222222"/>
                </a:solidFill>
                <a:latin typeface="BebasNeue"/>
              </a:rPr>
              <a:t>Price is Not an Indication of Quality for Hotel Guests </a:t>
            </a:r>
            <a:r>
              <a:rPr lang="en-US" sz="2700" dirty="0" smtClean="0">
                <a:solidFill>
                  <a:srgbClr val="222222"/>
                </a:solidFill>
                <a:latin typeface="BebasNeue"/>
              </a:rPr>
              <a:t>-</a:t>
            </a:r>
            <a:endParaRPr lang="en-US" dirty="0"/>
          </a:p>
        </p:txBody>
      </p:sp>
      <p:sp>
        <p:nvSpPr>
          <p:cNvPr id="3" name="Content Placeholder 2"/>
          <p:cNvSpPr>
            <a:spLocks noGrp="1"/>
          </p:cNvSpPr>
          <p:nvPr>
            <p:ph idx="1"/>
          </p:nvPr>
        </p:nvSpPr>
        <p:spPr>
          <a:xfrm>
            <a:off x="381000" y="990600"/>
            <a:ext cx="8229600" cy="4525963"/>
          </a:xfrm>
        </p:spPr>
        <p:txBody>
          <a:bodyPr>
            <a:noAutofit/>
          </a:bodyPr>
          <a:lstStyle/>
          <a:p>
            <a:pPr marL="0" indent="0">
              <a:buNone/>
            </a:pPr>
            <a:r>
              <a:rPr lang="en-US" sz="1600" b="1" dirty="0">
                <a:solidFill>
                  <a:srgbClr val="222222"/>
                </a:solidFill>
                <a:latin typeface="PT Sans"/>
              </a:rPr>
              <a:t>Price is Not an Indication of Quality for Hotel Guests - Reviews Are </a:t>
            </a:r>
            <a:r>
              <a:rPr lang="en-US" sz="1600" b="1" dirty="0" smtClean="0">
                <a:solidFill>
                  <a:srgbClr val="222222"/>
                </a:solidFill>
                <a:latin typeface="PT Sans"/>
              </a:rPr>
              <a:t/>
            </a:r>
            <a:br>
              <a:rPr lang="en-US" sz="1600" b="1" dirty="0" smtClean="0">
                <a:solidFill>
                  <a:srgbClr val="222222"/>
                </a:solidFill>
                <a:latin typeface="PT Sans"/>
              </a:rPr>
            </a:br>
            <a:r>
              <a:rPr lang="en-US" sz="1600" dirty="0" smtClean="0">
                <a:solidFill>
                  <a:srgbClr val="222222"/>
                </a:solidFill>
                <a:latin typeface="PT Sans"/>
              </a:rPr>
              <a:t>Therefore hotels </a:t>
            </a:r>
            <a:r>
              <a:rPr lang="en-US" sz="1600" dirty="0">
                <a:solidFill>
                  <a:srgbClr val="222222"/>
                </a:solidFill>
                <a:latin typeface="PT Sans"/>
              </a:rPr>
              <a:t>can vary </a:t>
            </a:r>
            <a:r>
              <a:rPr lang="en-US" sz="1600" dirty="0" smtClean="0">
                <a:solidFill>
                  <a:srgbClr val="222222"/>
                </a:solidFill>
                <a:latin typeface="PT Sans"/>
              </a:rPr>
              <a:t>price within reason </a:t>
            </a:r>
            <a:r>
              <a:rPr lang="en-US" sz="1600" dirty="0">
                <a:solidFill>
                  <a:srgbClr val="222222"/>
                </a:solidFill>
                <a:latin typeface="PT Sans"/>
              </a:rPr>
              <a:t>to suit demand patterns </a:t>
            </a:r>
            <a:r>
              <a:rPr lang="en-US" sz="1600" dirty="0" smtClean="0">
                <a:solidFill>
                  <a:srgbClr val="222222"/>
                </a:solidFill>
                <a:latin typeface="PT Sans"/>
              </a:rPr>
              <a:t>without </a:t>
            </a:r>
            <a:r>
              <a:rPr lang="en-US" sz="1600" dirty="0">
                <a:solidFill>
                  <a:srgbClr val="222222"/>
                </a:solidFill>
                <a:latin typeface="PT Sans"/>
              </a:rPr>
              <a:t>damaging </a:t>
            </a:r>
            <a:r>
              <a:rPr lang="en-US" sz="1600" dirty="0" smtClean="0">
                <a:solidFill>
                  <a:srgbClr val="222222"/>
                </a:solidFill>
                <a:latin typeface="PT Sans"/>
              </a:rPr>
              <a:t>quality perception of quality. </a:t>
            </a:r>
            <a:r>
              <a:rPr lang="en-US" sz="1600" dirty="0">
                <a:solidFill>
                  <a:srgbClr val="222222"/>
                </a:solidFill>
                <a:latin typeface="PT Sans"/>
              </a:rPr>
              <a:t>However, all things being equal, consumers prefer to pay less</a:t>
            </a:r>
            <a:r>
              <a:rPr lang="en-US" sz="1600" dirty="0" smtClean="0">
                <a:solidFill>
                  <a:srgbClr val="222222"/>
                </a:solidFill>
                <a:latin typeface="PT Sans"/>
              </a:rPr>
              <a:t>.</a:t>
            </a:r>
          </a:p>
          <a:p>
            <a:pPr marL="0" indent="0">
              <a:buNone/>
            </a:pPr>
            <a:endParaRPr lang="en-US" sz="1600" dirty="0">
              <a:solidFill>
                <a:srgbClr val="222222"/>
              </a:solidFill>
              <a:latin typeface="PT Sans"/>
            </a:endParaRPr>
          </a:p>
          <a:p>
            <a:pPr marL="0" indent="0">
              <a:buNone/>
            </a:pPr>
            <a:r>
              <a:rPr lang="en-US" sz="1600" b="1" dirty="0">
                <a:solidFill>
                  <a:srgbClr val="222222"/>
                </a:solidFill>
                <a:latin typeface="PT Sans"/>
              </a:rPr>
              <a:t>Competing on price alone is not a winning strategy</a:t>
            </a:r>
            <a:r>
              <a:rPr lang="en-US" sz="1600" dirty="0">
                <a:solidFill>
                  <a:srgbClr val="222222"/>
                </a:solidFill>
                <a:latin typeface="PT Sans"/>
              </a:rPr>
              <a:t/>
            </a:r>
            <a:br>
              <a:rPr lang="en-US" sz="1600" dirty="0">
                <a:solidFill>
                  <a:srgbClr val="222222"/>
                </a:solidFill>
                <a:latin typeface="PT Sans"/>
              </a:rPr>
            </a:br>
            <a:r>
              <a:rPr lang="en-US" sz="1600" dirty="0">
                <a:solidFill>
                  <a:srgbClr val="222222"/>
                </a:solidFill>
                <a:latin typeface="PT Sans"/>
              </a:rPr>
              <a:t>Merely benchmarking against the competition’s price isn’t enough. </a:t>
            </a:r>
            <a:endParaRPr lang="en-US" sz="1600" dirty="0" smtClean="0">
              <a:solidFill>
                <a:srgbClr val="222222"/>
              </a:solidFill>
              <a:latin typeface="PT Sans"/>
            </a:endParaRPr>
          </a:p>
          <a:p>
            <a:pPr marL="0" indent="0">
              <a:buNone/>
            </a:pPr>
            <a:endParaRPr lang="en-US" sz="1600" dirty="0">
              <a:solidFill>
                <a:srgbClr val="222222"/>
              </a:solidFill>
              <a:latin typeface="PT Sans"/>
            </a:endParaRPr>
          </a:p>
          <a:p>
            <a:pPr marL="0" indent="0">
              <a:buNone/>
            </a:pPr>
            <a:r>
              <a:rPr lang="en-US" sz="1600" b="1" dirty="0">
                <a:solidFill>
                  <a:srgbClr val="222222"/>
                </a:solidFill>
                <a:latin typeface="PT Sans"/>
              </a:rPr>
              <a:t>Reviews are preferred for evaluating a hotel purchase</a:t>
            </a:r>
            <a:r>
              <a:rPr lang="en-US" sz="1600" dirty="0">
                <a:solidFill>
                  <a:srgbClr val="222222"/>
                </a:solidFill>
                <a:latin typeface="PT Sans"/>
              </a:rPr>
              <a:t/>
            </a:r>
            <a:br>
              <a:rPr lang="en-US" sz="1600" dirty="0">
                <a:solidFill>
                  <a:srgbClr val="222222"/>
                </a:solidFill>
                <a:latin typeface="PT Sans"/>
              </a:rPr>
            </a:br>
            <a:r>
              <a:rPr lang="en-US" sz="1600" dirty="0">
                <a:solidFill>
                  <a:srgbClr val="222222"/>
                </a:solidFill>
                <a:latin typeface="PT Sans"/>
              </a:rPr>
              <a:t>Ratings influence quality and value perceptions. But consumers are much more reliant on reviews to determine the perceived quality and value of a hotel purchase. When review sentiment conflicts with ratings, consumers rely on the sentiment, ignoring the ratings</a:t>
            </a:r>
            <a:r>
              <a:rPr lang="en-US" sz="1600" dirty="0" smtClean="0">
                <a:solidFill>
                  <a:srgbClr val="222222"/>
                </a:solidFill>
                <a:latin typeface="PT Sans"/>
              </a:rPr>
              <a:t>.</a:t>
            </a:r>
          </a:p>
          <a:p>
            <a:pPr marL="0" indent="0">
              <a:buNone/>
            </a:pPr>
            <a:endParaRPr lang="en-US" sz="1600" dirty="0">
              <a:solidFill>
                <a:srgbClr val="222222"/>
              </a:solidFill>
              <a:latin typeface="PT Sans"/>
            </a:endParaRPr>
          </a:p>
          <a:p>
            <a:pPr marL="0" indent="0">
              <a:buNone/>
            </a:pPr>
            <a:r>
              <a:rPr lang="en-US" sz="1600" b="1" dirty="0">
                <a:solidFill>
                  <a:srgbClr val="222222"/>
                </a:solidFill>
                <a:latin typeface="PT Sans"/>
              </a:rPr>
              <a:t>Discounting poorly-rated properties doesn’t build perceived value</a:t>
            </a:r>
            <a:r>
              <a:rPr lang="en-US" sz="1600" dirty="0">
                <a:solidFill>
                  <a:srgbClr val="222222"/>
                </a:solidFill>
                <a:latin typeface="PT Sans"/>
              </a:rPr>
              <a:t/>
            </a:r>
            <a:br>
              <a:rPr lang="en-US" sz="1600" dirty="0">
                <a:solidFill>
                  <a:srgbClr val="222222"/>
                </a:solidFill>
                <a:latin typeface="PT Sans"/>
              </a:rPr>
            </a:br>
            <a:r>
              <a:rPr lang="en-US" sz="1600" dirty="0">
                <a:solidFill>
                  <a:srgbClr val="222222"/>
                </a:solidFill>
                <a:latin typeface="PT Sans"/>
              </a:rPr>
              <a:t>When reviews are negative and ratings are low, consumers perceive no difference in value between low and high price. Therefore lowering the price of a poorly-rated property will not create any additional value in the minds of the consumers. Managers should work on fixing the problem, rather than playing around with pricing.</a:t>
            </a:r>
          </a:p>
          <a:p>
            <a:pPr marL="0" indent="0">
              <a:buNone/>
            </a:pPr>
            <a:endParaRPr lang="en-US" sz="1600" dirty="0" smtClean="0">
              <a:hlinkClick r:id="rId3"/>
            </a:endParaRPr>
          </a:p>
          <a:p>
            <a:pPr marL="0" indent="0">
              <a:buNone/>
            </a:pPr>
            <a:r>
              <a:rPr lang="en-US" sz="1600" dirty="0" smtClean="0">
                <a:hlinkClick r:id="rId3"/>
              </a:rPr>
              <a:t>http</a:t>
            </a:r>
            <a:r>
              <a:rPr lang="en-US" sz="1600" dirty="0">
                <a:hlinkClick r:id="rId3"/>
              </a:rPr>
              <a:t>://</a:t>
            </a:r>
            <a:r>
              <a:rPr lang="en-US" sz="1600" dirty="0" smtClean="0">
                <a:hlinkClick r:id="rId3"/>
              </a:rPr>
              <a:t>www.hotelnewsresource.com/article72373.html</a:t>
            </a:r>
            <a:r>
              <a:rPr lang="en-US" sz="1600" dirty="0" smtClean="0"/>
              <a:t>  (Link to this study)</a:t>
            </a:r>
          </a:p>
          <a:p>
            <a:pPr marL="0" indent="0">
              <a:buNone/>
            </a:pPr>
            <a:endParaRPr lang="en-US" sz="1600" dirty="0"/>
          </a:p>
        </p:txBody>
      </p:sp>
      <p:pic>
        <p:nvPicPr>
          <p:cNvPr id="2052" name="Picture 4" descr="C:\Users\Eisenstat\AppData\Local\Microsoft\Windows\Temporary Internet Files\Content.IE5\8Z2ICKIL\hotel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5638799"/>
            <a:ext cx="1699237" cy="1126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261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Relationship between perception of quality and price</a:t>
            </a:r>
            <a:endParaRPr lang="en-US" dirty="0"/>
          </a:p>
        </p:txBody>
      </p:sp>
      <p:sp>
        <p:nvSpPr>
          <p:cNvPr id="5" name="Rectangle 4"/>
          <p:cNvSpPr/>
          <p:nvPr/>
        </p:nvSpPr>
        <p:spPr>
          <a:xfrm>
            <a:off x="261484" y="1194030"/>
            <a:ext cx="8662987" cy="2677656"/>
          </a:xfrm>
          <a:prstGeom prst="rect">
            <a:avLst/>
          </a:prstGeom>
        </p:spPr>
        <p:txBody>
          <a:bodyPr wrap="square">
            <a:spAutoFit/>
          </a:bodyPr>
          <a:lstStyle/>
          <a:p>
            <a:r>
              <a:rPr lang="en-US" sz="2800" dirty="0" smtClean="0"/>
              <a:t>Customers </a:t>
            </a:r>
            <a:r>
              <a:rPr lang="en-US" sz="2800" dirty="0"/>
              <a:t>approach a product with pre-conceived ideas of how it should be priced. A price significantly higher or lower than their expectation may provoke suspicion, either that the product is of a lower quality than they anticipated, or that the price has been unreasonably inflated. </a:t>
            </a:r>
          </a:p>
        </p:txBody>
      </p:sp>
      <p:sp>
        <p:nvSpPr>
          <p:cNvPr id="3" name="Rectangle 2"/>
          <p:cNvSpPr/>
          <p:nvPr/>
        </p:nvSpPr>
        <p:spPr>
          <a:xfrm>
            <a:off x="380319" y="4495800"/>
            <a:ext cx="8425316" cy="1015663"/>
          </a:xfrm>
          <a:prstGeom prst="rect">
            <a:avLst/>
          </a:prstGeom>
        </p:spPr>
        <p:txBody>
          <a:bodyPr wrap="square">
            <a:spAutoFit/>
          </a:bodyPr>
          <a:lstStyle/>
          <a:p>
            <a:r>
              <a:rPr lang="en-US" sz="2800" dirty="0" smtClean="0">
                <a:solidFill>
                  <a:srgbClr val="FF0000"/>
                </a:solidFill>
              </a:rPr>
              <a:t>Cakes of Deception </a:t>
            </a:r>
            <a:r>
              <a:rPr lang="en-US" dirty="0" smtClean="0"/>
              <a:t/>
            </a:r>
            <a:br>
              <a:rPr lang="en-US" dirty="0" smtClean="0"/>
            </a:br>
            <a:r>
              <a:rPr lang="en-US" sz="1600" dirty="0" smtClean="0">
                <a:hlinkClick r:id="rId3"/>
              </a:rPr>
              <a:t>http</a:t>
            </a:r>
            <a:r>
              <a:rPr lang="en-US" sz="1600" dirty="0">
                <a:hlinkClick r:id="rId3"/>
              </a:rPr>
              <a:t>://channel.nationalgeographic.com/channel/brain-games/videos/cakes-of-deception</a:t>
            </a:r>
            <a:r>
              <a:rPr lang="en-US" sz="1600" dirty="0" smtClean="0">
                <a:hlinkClick r:id="rId3"/>
              </a:rPr>
              <a:t>/</a:t>
            </a:r>
            <a:endParaRPr lang="en-US" sz="1600" dirty="0" smtClean="0"/>
          </a:p>
          <a:p>
            <a:endParaRPr lang="en-US" sz="1600" dirty="0"/>
          </a:p>
        </p:txBody>
      </p:sp>
    </p:spTree>
    <p:extLst>
      <p:ext uri="{BB962C8B-B14F-4D97-AF65-F5344CB8AC3E}">
        <p14:creationId xmlns:p14="http://schemas.microsoft.com/office/powerpoint/2010/main" val="163352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51514"/>
          </a:xfrm>
        </p:spPr>
        <p:txBody>
          <a:bodyPr>
            <a:normAutofit fontScale="90000"/>
          </a:bodyPr>
          <a:lstStyle/>
          <a:p>
            <a:r>
              <a:rPr lang="en-US" sz="3100" dirty="0"/>
              <a:t>The Secret to </a:t>
            </a:r>
            <a:r>
              <a:rPr lang="en-US" sz="3100" dirty="0" err="1"/>
              <a:t>SoulCycle's</a:t>
            </a:r>
            <a:r>
              <a:rPr lang="en-US" sz="3100" dirty="0"/>
              <a:t> Success? Maintaining the Luxury </a:t>
            </a:r>
            <a:r>
              <a:rPr lang="en-US" dirty="0"/>
              <a:t/>
            </a:r>
            <a:br>
              <a:rPr lang="en-US" dirty="0"/>
            </a:br>
            <a:endParaRPr lang="en-US" dirty="0"/>
          </a:p>
        </p:txBody>
      </p:sp>
      <p:sp>
        <p:nvSpPr>
          <p:cNvPr id="3" name="Content Placeholder 2"/>
          <p:cNvSpPr>
            <a:spLocks noGrp="1"/>
          </p:cNvSpPr>
          <p:nvPr>
            <p:ph idx="1"/>
          </p:nvPr>
        </p:nvSpPr>
        <p:spPr>
          <a:xfrm>
            <a:off x="204384" y="914400"/>
            <a:ext cx="8708571" cy="4525963"/>
          </a:xfrm>
        </p:spPr>
        <p:txBody>
          <a:bodyPr>
            <a:normAutofit/>
          </a:bodyPr>
          <a:lstStyle/>
          <a:p>
            <a:r>
              <a:rPr lang="en-US" sz="3000" i="1" dirty="0"/>
              <a:t>Why do you guys charge such a premium for </a:t>
            </a:r>
            <a:r>
              <a:rPr lang="en-US" sz="3000" i="1" dirty="0" smtClean="0"/>
              <a:t>classes?</a:t>
            </a:r>
            <a:br>
              <a:rPr lang="en-US" sz="3000" i="1" dirty="0" smtClean="0"/>
            </a:br>
            <a:r>
              <a:rPr lang="en-US" sz="3000" dirty="0" smtClean="0"/>
              <a:t>Elizabeth</a:t>
            </a:r>
            <a:r>
              <a:rPr lang="en-US" sz="3000" dirty="0"/>
              <a:t>: There is a luxury component to it. When people pay for something, there’s a certain commitment and a certain energy that they bring to it, and that elevates the whole [concept]. That’s where you start to feel the commitment.</a:t>
            </a:r>
          </a:p>
          <a:p>
            <a:r>
              <a:rPr lang="en-US" sz="3000" i="1" dirty="0" smtClean="0"/>
              <a:t>Would </a:t>
            </a:r>
            <a:r>
              <a:rPr lang="en-US" sz="3000" i="1" dirty="0"/>
              <a:t>you ever offer classes for a lower </a:t>
            </a:r>
            <a:r>
              <a:rPr lang="en-US" sz="3000" i="1" dirty="0" smtClean="0"/>
              <a:t>price?</a:t>
            </a:r>
            <a:br>
              <a:rPr lang="en-US" sz="3000" i="1" dirty="0" smtClean="0"/>
            </a:br>
            <a:r>
              <a:rPr lang="en-US" sz="3000" dirty="0" smtClean="0"/>
              <a:t>Julie</a:t>
            </a:r>
            <a:r>
              <a:rPr lang="en-US" sz="3000" dirty="0"/>
              <a:t>: We have never needed to do it and people value what they pay for.</a:t>
            </a:r>
          </a:p>
          <a:p>
            <a:endParaRPr lang="en-US" dirty="0"/>
          </a:p>
        </p:txBody>
      </p:sp>
      <p:sp>
        <p:nvSpPr>
          <p:cNvPr id="4" name="Rectangle 3"/>
          <p:cNvSpPr/>
          <p:nvPr/>
        </p:nvSpPr>
        <p:spPr>
          <a:xfrm>
            <a:off x="609600" y="5943600"/>
            <a:ext cx="8077200" cy="646331"/>
          </a:xfrm>
          <a:prstGeom prst="rect">
            <a:avLst/>
          </a:prstGeom>
        </p:spPr>
        <p:txBody>
          <a:bodyPr wrap="square">
            <a:spAutoFit/>
          </a:bodyPr>
          <a:lstStyle/>
          <a:p>
            <a:r>
              <a:rPr lang="en-US" dirty="0">
                <a:hlinkClick r:id="rId3"/>
              </a:rPr>
              <a:t>http://</a:t>
            </a:r>
            <a:r>
              <a:rPr lang="en-US" dirty="0" smtClean="0">
                <a:hlinkClick r:id="rId3"/>
              </a:rPr>
              <a:t>www.racked.com/2015/3/4/8110647/soulcycle-elizabeth-cutler-julie-rice</a:t>
            </a:r>
            <a:endParaRPr lang="en-US" dirty="0" smtClean="0"/>
          </a:p>
          <a:p>
            <a:endParaRPr lang="en-US" dirty="0"/>
          </a:p>
        </p:txBody>
      </p:sp>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5690" y="4761131"/>
            <a:ext cx="1900110" cy="1269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4711187"/>
            <a:ext cx="876300" cy="1315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7911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pPr marL="609600" lvl="0" indent="-609600" fontAlgn="base">
              <a:lnSpc>
                <a:spcPct val="90000"/>
              </a:lnSpc>
              <a:spcBef>
                <a:spcPts val="1200"/>
              </a:spcBef>
              <a:spcAft>
                <a:spcPct val="0"/>
              </a:spcAft>
              <a:defRPr/>
            </a:pPr>
            <a:r>
              <a:rPr lang="en-US" sz="3200" b="1" spc="0" dirty="0" smtClean="0">
                <a:latin typeface="Arial" pitchFamily="34" charset="0"/>
                <a:ea typeface="ＭＳ Ｐゴシック" pitchFamily="84" charset="-128"/>
                <a:cs typeface="Arial" pitchFamily="34" charset="0"/>
              </a:rPr>
              <a:t>Pricing Strategies – Cost-Plus or Mark-up</a:t>
            </a:r>
            <a:endParaRPr lang="en-US" sz="3200" b="1" spc="0" dirty="0">
              <a:latin typeface="Arial" pitchFamily="34" charset="0"/>
              <a:ea typeface="ＭＳ Ｐゴシック" pitchFamily="84" charset="-128"/>
              <a:cs typeface="Arial" pitchFamily="34" charset="0"/>
            </a:endParaRPr>
          </a:p>
        </p:txBody>
      </p:sp>
      <p:sp>
        <p:nvSpPr>
          <p:cNvPr id="3" name="Content Placeholder 2"/>
          <p:cNvSpPr>
            <a:spLocks noGrp="1"/>
          </p:cNvSpPr>
          <p:nvPr>
            <p:ph idx="1"/>
          </p:nvPr>
        </p:nvSpPr>
        <p:spPr>
          <a:xfrm>
            <a:off x="457200" y="990600"/>
            <a:ext cx="8381999" cy="4800600"/>
          </a:xfrm>
        </p:spPr>
        <p:txBody>
          <a:bodyPr>
            <a:noAutofit/>
          </a:bodyPr>
          <a:lstStyle/>
          <a:p>
            <a:pPr marL="114300" indent="0">
              <a:buNone/>
            </a:pPr>
            <a:r>
              <a:rPr lang="en-US" sz="2800" dirty="0"/>
              <a:t>A</a:t>
            </a:r>
            <a:r>
              <a:rPr lang="en-US" sz="2800" dirty="0" smtClean="0"/>
              <a:t> </a:t>
            </a:r>
            <a:r>
              <a:rPr lang="en-US" sz="2800" dirty="0"/>
              <a:t>commonly </a:t>
            </a:r>
            <a:r>
              <a:rPr lang="en-US" sz="2800" dirty="0" smtClean="0"/>
              <a:t>used and easiest to calculate strategy </a:t>
            </a:r>
          </a:p>
          <a:p>
            <a:pPr marL="114300" indent="0">
              <a:buNone/>
            </a:pPr>
            <a:endParaRPr lang="en-US" sz="2000" dirty="0" smtClean="0"/>
          </a:p>
          <a:p>
            <a:pPr marL="114300" indent="0" algn="ctr">
              <a:buNone/>
            </a:pPr>
            <a:r>
              <a:rPr lang="en-US" sz="2800" dirty="0" smtClean="0">
                <a:solidFill>
                  <a:srgbClr val="FF0000"/>
                </a:solidFill>
              </a:rPr>
              <a:t>Price = Cost plus Profit Margin  </a:t>
            </a:r>
          </a:p>
          <a:p>
            <a:pPr marL="114300" indent="0">
              <a:buNone/>
            </a:pPr>
            <a:endParaRPr lang="en-US" sz="2000" dirty="0" smtClean="0"/>
          </a:p>
          <a:p>
            <a:pPr marL="114300" indent="0">
              <a:buNone/>
            </a:pPr>
            <a:r>
              <a:rPr lang="en-US" sz="2400" dirty="0" smtClean="0"/>
              <a:t>Cost-plus </a:t>
            </a:r>
            <a:r>
              <a:rPr lang="en-US" sz="2400" dirty="0"/>
              <a:t>pricing is often used on government contracts (cost-plus contracts), and has been criticized as promoting wasteful expenditure in the form of direct costs, indirect costs, and fixed costs whether related to the production and sale of the product or service or not. These costs are converted to per-unit costs for the product; then a predetermined percentage of these costs is added to provide a profit margin</a:t>
            </a:r>
            <a:r>
              <a:rPr lang="en-US" sz="2400" dirty="0" smtClean="0"/>
              <a:t>.  </a:t>
            </a:r>
            <a:r>
              <a:rPr lang="en-US" sz="2400" i="1" dirty="0" smtClean="0"/>
              <a:t>(Often determining costs is not that easy)</a:t>
            </a:r>
          </a:p>
          <a:p>
            <a:pPr marL="114300" indent="0">
              <a:buNone/>
            </a:pPr>
            <a:endParaRPr lang="en-US" sz="2400" dirty="0" smtClean="0"/>
          </a:p>
          <a:p>
            <a:pPr marL="114300" indent="0">
              <a:buNone/>
            </a:pPr>
            <a:endParaRPr lang="en-US" sz="2000" dirty="0"/>
          </a:p>
        </p:txBody>
      </p:sp>
    </p:spTree>
    <p:extLst>
      <p:ext uri="{BB962C8B-B14F-4D97-AF65-F5344CB8AC3E}">
        <p14:creationId xmlns:p14="http://schemas.microsoft.com/office/powerpoint/2010/main" val="1754373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pPr marL="609600" lvl="0" indent="-609600" fontAlgn="base">
              <a:lnSpc>
                <a:spcPct val="90000"/>
              </a:lnSpc>
              <a:spcBef>
                <a:spcPts val="1200"/>
              </a:spcBef>
              <a:spcAft>
                <a:spcPct val="0"/>
              </a:spcAft>
              <a:defRPr/>
            </a:pPr>
            <a:r>
              <a:rPr lang="en-US" sz="3200" b="1" spc="0" dirty="0" smtClean="0">
                <a:latin typeface="Arial" pitchFamily="34" charset="0"/>
                <a:ea typeface="ＭＳ Ｐゴシック" pitchFamily="84" charset="-128"/>
                <a:cs typeface="Arial" pitchFamily="34" charset="0"/>
              </a:rPr>
              <a:t>Pricing Strategies – Cost-Plus or Mark-up</a:t>
            </a:r>
            <a:endParaRPr lang="en-US" sz="3200" b="1" spc="0" dirty="0">
              <a:latin typeface="Arial" pitchFamily="34" charset="0"/>
              <a:ea typeface="ＭＳ Ｐゴシック" pitchFamily="84" charset="-128"/>
              <a:cs typeface="Arial" pitchFamily="34" charset="0"/>
            </a:endParaRPr>
          </a:p>
        </p:txBody>
      </p:sp>
      <p:sp>
        <p:nvSpPr>
          <p:cNvPr id="3" name="Content Placeholder 2"/>
          <p:cNvSpPr>
            <a:spLocks noGrp="1"/>
          </p:cNvSpPr>
          <p:nvPr>
            <p:ph idx="1"/>
          </p:nvPr>
        </p:nvSpPr>
        <p:spPr>
          <a:xfrm>
            <a:off x="685800" y="1066800"/>
            <a:ext cx="7772400" cy="4800600"/>
          </a:xfrm>
        </p:spPr>
        <p:txBody>
          <a:bodyPr>
            <a:noAutofit/>
          </a:bodyPr>
          <a:lstStyle/>
          <a:p>
            <a:pPr marL="114300" indent="0">
              <a:buNone/>
            </a:pPr>
            <a:r>
              <a:rPr lang="en-US" sz="2800" i="1" u="sng" dirty="0" smtClean="0"/>
              <a:t>Disadvantages</a:t>
            </a:r>
          </a:p>
          <a:p>
            <a:pPr marL="457200"/>
            <a:r>
              <a:rPr lang="en-US" sz="2800" dirty="0" smtClean="0"/>
              <a:t>Fails </a:t>
            </a:r>
            <a:r>
              <a:rPr lang="en-US" sz="2800" dirty="0"/>
              <a:t>to take marketing vision and market conditions into </a:t>
            </a:r>
            <a:r>
              <a:rPr lang="en-US" sz="2800" dirty="0" smtClean="0"/>
              <a:t>consideration</a:t>
            </a:r>
            <a:r>
              <a:rPr lang="en-US" sz="2800" dirty="0"/>
              <a:t/>
            </a:r>
            <a:br>
              <a:rPr lang="en-US" sz="2800" dirty="0"/>
            </a:br>
            <a:endParaRPr lang="en-US" sz="2800" dirty="0" smtClean="0"/>
          </a:p>
          <a:p>
            <a:pPr marL="457200"/>
            <a:r>
              <a:rPr lang="en-US" sz="2800" dirty="0" smtClean="0"/>
              <a:t>Leaves money on the table</a:t>
            </a:r>
            <a:br>
              <a:rPr lang="en-US" sz="2800" dirty="0" smtClean="0"/>
            </a:br>
            <a:endParaRPr lang="en-US" sz="2800" dirty="0" smtClean="0"/>
          </a:p>
          <a:p>
            <a:pPr marL="457200"/>
            <a:r>
              <a:rPr lang="en-US" sz="2800" dirty="0" smtClean="0"/>
              <a:t>Commodity Pricing – You don’t want to be there</a:t>
            </a:r>
            <a:br>
              <a:rPr lang="en-US" sz="2800" dirty="0" smtClean="0"/>
            </a:br>
            <a:endParaRPr lang="en-US" sz="2800" dirty="0" smtClean="0"/>
          </a:p>
          <a:p>
            <a:pPr marL="457200"/>
            <a:r>
              <a:rPr lang="en-US" sz="2800" dirty="0" smtClean="0"/>
              <a:t>Has nothing to do with your value and the need to communicate that value.</a:t>
            </a:r>
          </a:p>
          <a:p>
            <a:pPr lvl="4"/>
            <a:endParaRPr lang="en-US" dirty="0"/>
          </a:p>
        </p:txBody>
      </p:sp>
    </p:spTree>
    <p:extLst>
      <p:ext uri="{BB962C8B-B14F-4D97-AF65-F5344CB8AC3E}">
        <p14:creationId xmlns:p14="http://schemas.microsoft.com/office/powerpoint/2010/main" val="30795252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296400" cy="1143000"/>
          </a:xfrm>
        </p:spPr>
        <p:txBody>
          <a:bodyPr>
            <a:normAutofit/>
          </a:bodyPr>
          <a:lstStyle/>
          <a:p>
            <a:pPr marL="609600" lvl="0" indent="-609600" fontAlgn="base">
              <a:lnSpc>
                <a:spcPct val="90000"/>
              </a:lnSpc>
              <a:spcBef>
                <a:spcPts val="1200"/>
              </a:spcBef>
              <a:spcAft>
                <a:spcPct val="0"/>
              </a:spcAft>
              <a:defRPr/>
            </a:pPr>
            <a:r>
              <a:rPr lang="en-US" sz="3000" b="1" spc="0" dirty="0" smtClean="0">
                <a:latin typeface="Arial" pitchFamily="34" charset="0"/>
                <a:ea typeface="ＭＳ Ｐゴシック" pitchFamily="84" charset="-128"/>
                <a:cs typeface="Arial" pitchFamily="34" charset="0"/>
              </a:rPr>
              <a:t>Pricing Strategies – Competition Based</a:t>
            </a:r>
            <a:endParaRPr lang="en-US" sz="3000" b="1" spc="0" dirty="0">
              <a:latin typeface="Arial" pitchFamily="34" charset="0"/>
              <a:ea typeface="ＭＳ Ｐゴシック" pitchFamily="84" charset="-128"/>
              <a:cs typeface="Arial" pitchFamily="34" charset="0"/>
            </a:endParaRPr>
          </a:p>
        </p:txBody>
      </p:sp>
      <p:sp>
        <p:nvSpPr>
          <p:cNvPr id="3" name="Content Placeholder 2"/>
          <p:cNvSpPr>
            <a:spLocks noGrp="1"/>
          </p:cNvSpPr>
          <p:nvPr>
            <p:ph idx="1"/>
          </p:nvPr>
        </p:nvSpPr>
        <p:spPr>
          <a:xfrm>
            <a:off x="457200" y="1143000"/>
            <a:ext cx="8305799" cy="4800600"/>
          </a:xfrm>
        </p:spPr>
        <p:txBody>
          <a:bodyPr>
            <a:normAutofit fontScale="92500" lnSpcReduction="20000"/>
          </a:bodyPr>
          <a:lstStyle/>
          <a:p>
            <a:pPr marL="0" indent="0">
              <a:buNone/>
            </a:pPr>
            <a:r>
              <a:rPr lang="en-US" b="1" i="1" dirty="0">
                <a:latin typeface="Arial" pitchFamily="34" charset="0"/>
                <a:ea typeface="ＭＳ Ｐゴシック" pitchFamily="84" charset="-128"/>
                <a:cs typeface="Arial" pitchFamily="34" charset="0"/>
              </a:rPr>
              <a:t>Meet or beat the </a:t>
            </a:r>
            <a:r>
              <a:rPr lang="en-US" b="1" i="1" dirty="0" smtClean="0">
                <a:latin typeface="Arial" pitchFamily="34" charset="0"/>
                <a:ea typeface="ＭＳ Ｐゴシック" pitchFamily="84" charset="-128"/>
                <a:cs typeface="Arial" pitchFamily="34" charset="0"/>
              </a:rPr>
              <a:t>competition</a:t>
            </a:r>
            <a:br>
              <a:rPr lang="en-US" b="1" i="1" dirty="0" smtClean="0">
                <a:latin typeface="Arial" pitchFamily="34" charset="0"/>
                <a:ea typeface="ＭＳ Ｐゴシック" pitchFamily="84" charset="-128"/>
                <a:cs typeface="Arial" pitchFamily="34" charset="0"/>
              </a:rPr>
            </a:br>
            <a:r>
              <a:rPr lang="en-US" dirty="0" smtClean="0"/>
              <a:t>It </a:t>
            </a:r>
            <a:r>
              <a:rPr lang="en-US" dirty="0"/>
              <a:t>is common for service businesses to use a meet-or-beat-the-competition pricing strategy, which entails constantly matching or undercutting the prices of your competition</a:t>
            </a:r>
            <a:r>
              <a:rPr lang="en-US" dirty="0" smtClean="0"/>
              <a:t>.</a:t>
            </a:r>
          </a:p>
          <a:p>
            <a:pPr marL="0" indent="0">
              <a:buNone/>
            </a:pPr>
            <a:endParaRPr lang="en-US" sz="3200" b="1" i="1" dirty="0">
              <a:latin typeface="Arial" pitchFamily="34" charset="0"/>
              <a:ea typeface="ＭＳ Ｐゴシック" pitchFamily="84" charset="-128"/>
              <a:cs typeface="Arial" pitchFamily="34" charset="0"/>
            </a:endParaRPr>
          </a:p>
          <a:p>
            <a:pPr marL="0" indent="0">
              <a:buNone/>
            </a:pPr>
            <a:r>
              <a:rPr lang="en-US" sz="3200" b="1" i="1" dirty="0" smtClean="0">
                <a:latin typeface="Arial" pitchFamily="34" charset="0"/>
                <a:ea typeface="ＭＳ Ｐゴシック" pitchFamily="84" charset="-128"/>
                <a:cs typeface="Arial" pitchFamily="34" charset="0"/>
              </a:rPr>
              <a:t> </a:t>
            </a:r>
            <a:r>
              <a:rPr lang="en-US" sz="3200" b="1" i="1" dirty="0">
                <a:latin typeface="Arial" pitchFamily="34" charset="0"/>
                <a:ea typeface="ＭＳ Ｐゴシック" pitchFamily="84" charset="-128"/>
                <a:cs typeface="Arial" pitchFamily="34" charset="0"/>
              </a:rPr>
              <a:t>Follow-the-Leader:  </a:t>
            </a:r>
            <a:r>
              <a:rPr lang="en-US" dirty="0" smtClean="0"/>
              <a:t/>
            </a:r>
            <a:br>
              <a:rPr lang="en-US" dirty="0" smtClean="0"/>
            </a:br>
            <a:r>
              <a:rPr lang="en-US" dirty="0" smtClean="0"/>
              <a:t>Similar </a:t>
            </a:r>
            <a:r>
              <a:rPr lang="en-US" dirty="0"/>
              <a:t>to meet-or-beat-the-com-petition but with a particular competitor as the model for pricing. Typically, the leader is a dominant firm in the industry and controls a substantial portion of market share</a:t>
            </a:r>
          </a:p>
          <a:p>
            <a:pPr marL="514350" lvl="1" indent="0">
              <a:buNone/>
            </a:pPr>
            <a:endParaRPr lang="en-US" dirty="0"/>
          </a:p>
          <a:p>
            <a:pPr marL="0" indent="0">
              <a:buNone/>
            </a:pPr>
            <a:endParaRPr lang="en-US" dirty="0" smtClean="0"/>
          </a:p>
          <a:p>
            <a:pPr marL="0" indent="0">
              <a:buNone/>
            </a:pPr>
            <a:endParaRPr lang="en-US" dirty="0" smtClean="0"/>
          </a:p>
          <a:p>
            <a:endParaRPr lang="en-US" dirty="0"/>
          </a:p>
          <a:p>
            <a:pPr marL="1828800" lvl="4" indent="0">
              <a:buNone/>
            </a:pPr>
            <a:endParaRPr lang="en-US" sz="2000" dirty="0"/>
          </a:p>
        </p:txBody>
      </p:sp>
    </p:spTree>
    <p:extLst>
      <p:ext uri="{BB962C8B-B14F-4D97-AF65-F5344CB8AC3E}">
        <p14:creationId xmlns:p14="http://schemas.microsoft.com/office/powerpoint/2010/main" val="3790692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pPr>
              <a:defRPr/>
            </a:pPr>
            <a:endParaRPr lang="en-US" dirty="0" smtClean="0">
              <a:solidFill>
                <a:prstClr val="black">
                  <a:tint val="75000"/>
                </a:prstClr>
              </a:solidFill>
            </a:endParaRPr>
          </a:p>
          <a:p>
            <a:pPr>
              <a:defRPr/>
            </a:pPr>
            <a:endParaRPr lang="en-US" dirty="0">
              <a:solidFill>
                <a:prstClr val="black">
                  <a:tint val="75000"/>
                </a:prstClr>
              </a:solidFill>
            </a:endParaRPr>
          </a:p>
        </p:txBody>
      </p:sp>
      <p:sp>
        <p:nvSpPr>
          <p:cNvPr id="10" name="TextBox 9"/>
          <p:cNvSpPr txBox="1"/>
          <p:nvPr/>
        </p:nvSpPr>
        <p:spPr>
          <a:xfrm>
            <a:off x="101169" y="145915"/>
            <a:ext cx="8686800" cy="584775"/>
          </a:xfrm>
          <a:prstGeom prst="rect">
            <a:avLst/>
          </a:prstGeom>
          <a:noFill/>
        </p:spPr>
        <p:txBody>
          <a:bodyPr wrap="square" rtlCol="0">
            <a:spAutoFit/>
          </a:bodyPr>
          <a:lstStyle/>
          <a:p>
            <a:r>
              <a:rPr lang="en-US" sz="3200" b="1" i="1" dirty="0">
                <a:solidFill>
                  <a:prstClr val="black"/>
                </a:solidFill>
              </a:rPr>
              <a:t>Business Plans and Entrepreneurship – Class </a:t>
            </a:r>
            <a:r>
              <a:rPr lang="en-US" sz="3200" b="1" i="1" dirty="0" smtClean="0">
                <a:solidFill>
                  <a:prstClr val="black"/>
                </a:solidFill>
              </a:rPr>
              <a:t>10</a:t>
            </a:r>
            <a:endParaRPr lang="en-US" sz="3200" dirty="0">
              <a:solidFill>
                <a:prstClr val="white"/>
              </a:solidFill>
            </a:endParaRPr>
          </a:p>
        </p:txBody>
      </p:sp>
      <p:sp>
        <p:nvSpPr>
          <p:cNvPr id="5" name="Rectangle 4"/>
          <p:cNvSpPr/>
          <p:nvPr/>
        </p:nvSpPr>
        <p:spPr>
          <a:xfrm>
            <a:off x="457200" y="838200"/>
            <a:ext cx="8483169" cy="5176802"/>
          </a:xfrm>
          <a:prstGeom prst="rect">
            <a:avLst/>
          </a:prstGeom>
        </p:spPr>
        <p:txBody>
          <a:bodyPr wrap="square">
            <a:spAutoFit/>
          </a:bodyPr>
          <a:lstStyle/>
          <a:p>
            <a:pPr marL="457200" indent="-457200">
              <a:spcBef>
                <a:spcPct val="20000"/>
              </a:spcBef>
              <a:buFont typeface="Arial" panose="020B0604020202020204" pitchFamily="34" charset="0"/>
              <a:buChar char="•"/>
            </a:pPr>
            <a:r>
              <a:rPr lang="en-US" sz="2800" dirty="0">
                <a:solidFill>
                  <a:prstClr val="black"/>
                </a:solidFill>
              </a:rPr>
              <a:t>Pricing and Revenue </a:t>
            </a:r>
            <a:r>
              <a:rPr lang="en-US" sz="2800" dirty="0" smtClean="0">
                <a:solidFill>
                  <a:prstClr val="black"/>
                </a:solidFill>
              </a:rPr>
              <a:t>Models</a:t>
            </a:r>
          </a:p>
          <a:p>
            <a:pPr marL="457200" indent="-457200">
              <a:spcBef>
                <a:spcPct val="20000"/>
              </a:spcBef>
              <a:buFont typeface="Arial" panose="020B0604020202020204" pitchFamily="34" charset="0"/>
              <a:buChar char="•"/>
            </a:pPr>
            <a:r>
              <a:rPr lang="en-US" sz="2800" dirty="0" smtClean="0">
                <a:solidFill>
                  <a:prstClr val="black"/>
                </a:solidFill>
              </a:rPr>
              <a:t>Financials</a:t>
            </a:r>
          </a:p>
          <a:p>
            <a:pPr marL="914400" lvl="1" indent="-457200">
              <a:spcBef>
                <a:spcPct val="20000"/>
              </a:spcBef>
              <a:buFont typeface="Courier New" panose="02070309020205020404" pitchFamily="49" charset="0"/>
              <a:buChar char="-"/>
            </a:pPr>
            <a:r>
              <a:rPr lang="en-US" sz="2800" dirty="0" smtClean="0">
                <a:solidFill>
                  <a:prstClr val="black"/>
                </a:solidFill>
              </a:rPr>
              <a:t>Conserving Cash</a:t>
            </a:r>
          </a:p>
          <a:p>
            <a:pPr marL="914400" lvl="1" indent="-457200">
              <a:spcBef>
                <a:spcPct val="20000"/>
              </a:spcBef>
              <a:buFont typeface="Courier New" panose="02070309020205020404" pitchFamily="49" charset="0"/>
              <a:buChar char="-"/>
            </a:pPr>
            <a:r>
              <a:rPr lang="en-US" sz="2800" dirty="0" smtClean="0">
                <a:solidFill>
                  <a:prstClr val="black"/>
                </a:solidFill>
              </a:rPr>
              <a:t>Start-Up </a:t>
            </a:r>
            <a:r>
              <a:rPr lang="en-US" sz="2800" dirty="0">
                <a:solidFill>
                  <a:prstClr val="black"/>
                </a:solidFill>
              </a:rPr>
              <a:t>c</a:t>
            </a:r>
            <a:r>
              <a:rPr lang="en-US" sz="2800" dirty="0" smtClean="0">
                <a:solidFill>
                  <a:prstClr val="black"/>
                </a:solidFill>
              </a:rPr>
              <a:t>osts, Identify </a:t>
            </a:r>
            <a:r>
              <a:rPr lang="en-US" sz="2800" dirty="0">
                <a:solidFill>
                  <a:prstClr val="black"/>
                </a:solidFill>
              </a:rPr>
              <a:t>the investment required </a:t>
            </a:r>
          </a:p>
          <a:p>
            <a:pPr marL="914400" lvl="1" indent="-457200">
              <a:spcBef>
                <a:spcPct val="20000"/>
              </a:spcBef>
              <a:buFont typeface="Courier New" panose="02070309020205020404" pitchFamily="49" charset="0"/>
              <a:buChar char="-"/>
            </a:pPr>
            <a:r>
              <a:rPr lang="en-US" sz="2800" dirty="0">
                <a:solidFill>
                  <a:prstClr val="black"/>
                </a:solidFill>
              </a:rPr>
              <a:t>V</a:t>
            </a:r>
            <a:r>
              <a:rPr lang="en-US" sz="2800" dirty="0" smtClean="0">
                <a:solidFill>
                  <a:prstClr val="black"/>
                </a:solidFill>
              </a:rPr>
              <a:t>ariable vs fixed </a:t>
            </a:r>
            <a:r>
              <a:rPr lang="en-US" sz="2800" dirty="0">
                <a:solidFill>
                  <a:prstClr val="black"/>
                </a:solidFill>
              </a:rPr>
              <a:t>operating </a:t>
            </a:r>
            <a:r>
              <a:rPr lang="en-US" sz="2800" dirty="0" smtClean="0">
                <a:solidFill>
                  <a:prstClr val="black"/>
                </a:solidFill>
              </a:rPr>
              <a:t>costs</a:t>
            </a:r>
          </a:p>
          <a:p>
            <a:pPr marL="914400" lvl="1" indent="-457200">
              <a:spcBef>
                <a:spcPct val="20000"/>
              </a:spcBef>
              <a:buFont typeface="Courier New" panose="02070309020205020404" pitchFamily="49" charset="0"/>
              <a:buChar char="-"/>
            </a:pPr>
            <a:r>
              <a:rPr lang="en-US" sz="2800" dirty="0" smtClean="0">
                <a:solidFill>
                  <a:prstClr val="black"/>
                </a:solidFill>
              </a:rPr>
              <a:t>Calculate profit</a:t>
            </a:r>
            <a:endParaRPr lang="en-US" sz="2800" dirty="0">
              <a:solidFill>
                <a:prstClr val="black"/>
              </a:solidFill>
            </a:endParaRPr>
          </a:p>
          <a:p>
            <a:pPr marL="914400" lvl="1" indent="-457200">
              <a:spcBef>
                <a:spcPct val="20000"/>
              </a:spcBef>
              <a:buFont typeface="Courier New" panose="02070309020205020404" pitchFamily="49" charset="0"/>
              <a:buChar char="-"/>
            </a:pPr>
            <a:r>
              <a:rPr lang="en-US" sz="2800" dirty="0" smtClean="0">
                <a:solidFill>
                  <a:prstClr val="black"/>
                </a:solidFill>
              </a:rPr>
              <a:t>Need for metrics</a:t>
            </a:r>
          </a:p>
          <a:p>
            <a:pPr marL="914400" lvl="1" indent="-457200">
              <a:spcBef>
                <a:spcPct val="20000"/>
              </a:spcBef>
              <a:buFont typeface="Courier New" panose="02070309020205020404" pitchFamily="49" charset="0"/>
              <a:buChar char="-"/>
            </a:pPr>
            <a:endParaRPr lang="en-US" sz="2800" dirty="0">
              <a:solidFill>
                <a:prstClr val="black"/>
              </a:solidFill>
            </a:endParaRPr>
          </a:p>
          <a:p>
            <a:pPr marL="457200" indent="-457200">
              <a:spcBef>
                <a:spcPct val="20000"/>
              </a:spcBef>
              <a:buFont typeface="Arial" panose="020B0604020202020204" pitchFamily="34" charset="0"/>
              <a:buChar char="•"/>
            </a:pPr>
            <a:r>
              <a:rPr lang="en-US" sz="2800" dirty="0" smtClean="0">
                <a:solidFill>
                  <a:prstClr val="black"/>
                </a:solidFill>
              </a:rPr>
              <a:t>Team Presentations for Monday</a:t>
            </a:r>
          </a:p>
          <a:p>
            <a:pPr marL="914400" lvl="1" indent="-457200">
              <a:spcBef>
                <a:spcPct val="20000"/>
              </a:spcBef>
              <a:buFont typeface="Courier New" panose="02070309020205020404" pitchFamily="49" charset="0"/>
              <a:buChar char="-"/>
            </a:pPr>
            <a:r>
              <a:rPr lang="en-US" sz="2800" dirty="0" smtClean="0">
                <a:solidFill>
                  <a:prstClr val="black"/>
                </a:solidFill>
              </a:rPr>
              <a:t>Pricing and Financials</a:t>
            </a:r>
          </a:p>
        </p:txBody>
      </p:sp>
    </p:spTree>
    <p:extLst>
      <p:ext uri="{BB962C8B-B14F-4D97-AF65-F5344CB8AC3E}">
        <p14:creationId xmlns:p14="http://schemas.microsoft.com/office/powerpoint/2010/main" val="597390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296400" cy="1143000"/>
          </a:xfrm>
        </p:spPr>
        <p:txBody>
          <a:bodyPr>
            <a:normAutofit/>
          </a:bodyPr>
          <a:lstStyle/>
          <a:p>
            <a:pPr marL="609600" lvl="0" indent="-609600" fontAlgn="base">
              <a:lnSpc>
                <a:spcPct val="90000"/>
              </a:lnSpc>
              <a:spcBef>
                <a:spcPts val="1200"/>
              </a:spcBef>
              <a:spcAft>
                <a:spcPct val="0"/>
              </a:spcAft>
              <a:defRPr/>
            </a:pPr>
            <a:r>
              <a:rPr lang="en-US" sz="3000" b="1" spc="0" dirty="0" smtClean="0">
                <a:latin typeface="Arial" pitchFamily="34" charset="0"/>
                <a:ea typeface="ＭＳ Ｐゴシック" pitchFamily="84" charset="-128"/>
                <a:cs typeface="Arial" pitchFamily="34" charset="0"/>
              </a:rPr>
              <a:t>Pricing Strategies – Meet or beat the competition</a:t>
            </a:r>
            <a:endParaRPr lang="en-US" sz="3000" b="1" spc="0" dirty="0">
              <a:latin typeface="Arial" pitchFamily="34" charset="0"/>
              <a:ea typeface="ＭＳ Ｐゴシック" pitchFamily="84" charset="-128"/>
              <a:cs typeface="Arial" pitchFamily="34" charset="0"/>
            </a:endParaRPr>
          </a:p>
        </p:txBody>
      </p:sp>
      <p:sp>
        <p:nvSpPr>
          <p:cNvPr id="5" name="Content Placeholder 2"/>
          <p:cNvSpPr txBox="1">
            <a:spLocks/>
          </p:cNvSpPr>
          <p:nvPr/>
        </p:nvSpPr>
        <p:spPr>
          <a:xfrm>
            <a:off x="685800" y="1143000"/>
            <a:ext cx="7772400" cy="48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indent="0">
              <a:buFont typeface="Arial" panose="020B0604020202020204" pitchFamily="34" charset="0"/>
              <a:buNone/>
            </a:pPr>
            <a:r>
              <a:rPr lang="en-US" sz="2800" i="1" u="sng" dirty="0" smtClean="0"/>
              <a:t>Disadvantages</a:t>
            </a:r>
          </a:p>
          <a:p>
            <a:pPr marL="457200"/>
            <a:r>
              <a:rPr lang="en-US" sz="2800" dirty="0" smtClean="0"/>
              <a:t>Many of the same problems as cost-plus pricing your business isn’t differentiated from the competition.</a:t>
            </a:r>
          </a:p>
          <a:p>
            <a:pPr marL="457200"/>
            <a:endParaRPr lang="en-US" sz="2800" dirty="0" smtClean="0"/>
          </a:p>
          <a:p>
            <a:pPr marL="457200"/>
            <a:r>
              <a:rPr lang="en-US" sz="2800" dirty="0" smtClean="0"/>
              <a:t>At the mercy of your competitors</a:t>
            </a:r>
            <a:endParaRPr lang="en-US" sz="2800" dirty="0"/>
          </a:p>
          <a:p>
            <a:pPr marL="457200"/>
            <a:endParaRPr lang="en-US" sz="2800" dirty="0" smtClean="0"/>
          </a:p>
          <a:p>
            <a:pPr lvl="4"/>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038600"/>
            <a:ext cx="25908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60581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09" y="-20782"/>
            <a:ext cx="7620000" cy="1143000"/>
          </a:xfrm>
        </p:spPr>
        <p:txBody>
          <a:bodyPr/>
          <a:lstStyle/>
          <a:p>
            <a:pPr marL="609600" lvl="0" indent="-609600" fontAlgn="base">
              <a:lnSpc>
                <a:spcPct val="90000"/>
              </a:lnSpc>
              <a:spcBef>
                <a:spcPts val="1200"/>
              </a:spcBef>
              <a:spcAft>
                <a:spcPct val="0"/>
              </a:spcAft>
              <a:defRPr/>
            </a:pPr>
            <a:r>
              <a:rPr lang="en-US" sz="3600" b="1" spc="0" dirty="0" smtClean="0">
                <a:latin typeface="Arial" pitchFamily="34" charset="0"/>
                <a:ea typeface="ＭＳ Ｐゴシック" pitchFamily="84" charset="-128"/>
                <a:cs typeface="Arial" pitchFamily="34" charset="0"/>
              </a:rPr>
              <a:t>Pricing Strategies – Value Pricing</a:t>
            </a:r>
            <a:endParaRPr lang="en-US" sz="3600" b="1" spc="0" dirty="0">
              <a:latin typeface="Arial" pitchFamily="34" charset="0"/>
              <a:ea typeface="ＭＳ Ｐゴシック" pitchFamily="84" charset="-128"/>
              <a:cs typeface="Arial" pitchFamily="34" charset="0"/>
            </a:endParaRPr>
          </a:p>
        </p:txBody>
      </p:sp>
      <p:sp>
        <p:nvSpPr>
          <p:cNvPr id="3" name="Content Placeholder 2"/>
          <p:cNvSpPr>
            <a:spLocks noGrp="1"/>
          </p:cNvSpPr>
          <p:nvPr>
            <p:ph idx="1"/>
          </p:nvPr>
        </p:nvSpPr>
        <p:spPr>
          <a:xfrm>
            <a:off x="762000" y="990600"/>
            <a:ext cx="7620000" cy="5257800"/>
          </a:xfrm>
        </p:spPr>
        <p:txBody>
          <a:bodyPr>
            <a:normAutofit fontScale="92500" lnSpcReduction="20000"/>
          </a:bodyPr>
          <a:lstStyle/>
          <a:p>
            <a:pPr marL="114300" indent="0">
              <a:buNone/>
            </a:pPr>
            <a:r>
              <a:rPr lang="en-US" dirty="0" smtClean="0">
                <a:solidFill>
                  <a:srgbClr val="FF0000"/>
                </a:solidFill>
              </a:rPr>
              <a:t>Most sustainable option</a:t>
            </a:r>
          </a:p>
          <a:p>
            <a:pPr marL="114300" indent="0">
              <a:buNone/>
            </a:pPr>
            <a:endParaRPr lang="en-US" dirty="0" smtClean="0"/>
          </a:p>
          <a:p>
            <a:pPr marL="114300" indent="0">
              <a:buNone/>
            </a:pPr>
            <a:r>
              <a:rPr lang="en-US" dirty="0" smtClean="0"/>
              <a:t>Pricing is based on the value a customer gets from your product</a:t>
            </a:r>
          </a:p>
          <a:p>
            <a:pPr marL="114300" indent="0">
              <a:buNone/>
            </a:pPr>
            <a:endParaRPr lang="en-US" dirty="0"/>
          </a:p>
          <a:p>
            <a:pPr marL="114300" indent="0">
              <a:buNone/>
            </a:pPr>
            <a:r>
              <a:rPr lang="en-US" dirty="0" smtClean="0"/>
              <a:t>Not easy to calculate, may require customer segmentation and/or bundling</a:t>
            </a:r>
          </a:p>
          <a:p>
            <a:pPr marL="114300" indent="0">
              <a:buNone/>
            </a:pPr>
            <a:endParaRPr lang="en-US" dirty="0"/>
          </a:p>
          <a:p>
            <a:pPr marL="114300" indent="0">
              <a:buNone/>
            </a:pPr>
            <a:r>
              <a:rPr lang="en-US" dirty="0" smtClean="0"/>
              <a:t>Often difficult for Sales to communicate</a:t>
            </a:r>
          </a:p>
          <a:p>
            <a:pPr marL="114300" indent="0">
              <a:buNone/>
            </a:pPr>
            <a:endParaRPr lang="en-US" dirty="0"/>
          </a:p>
          <a:p>
            <a:pPr marL="114300" indent="0">
              <a:buNone/>
            </a:pPr>
            <a:r>
              <a:rPr lang="en-US" dirty="0" smtClean="0"/>
              <a:t>Requires analysis, metrics and listening to customer feedback</a:t>
            </a:r>
          </a:p>
          <a:p>
            <a:pPr marL="114300" indent="0">
              <a:buNone/>
            </a:pPr>
            <a:endParaRPr lang="en-US" dirty="0"/>
          </a:p>
          <a:p>
            <a:pPr marL="114300" indent="0">
              <a:buNone/>
            </a:pPr>
            <a:endParaRPr lang="en-US" dirty="0" smtClean="0"/>
          </a:p>
          <a:p>
            <a:pPr marL="114300" indent="0">
              <a:buNone/>
            </a:pPr>
            <a:endParaRPr lang="en-US" dirty="0" smtClean="0"/>
          </a:p>
          <a:p>
            <a:pPr lvl="4"/>
            <a:endParaRPr lang="en-US" sz="2000" dirty="0"/>
          </a:p>
        </p:txBody>
      </p:sp>
    </p:spTree>
    <p:extLst>
      <p:ext uri="{BB962C8B-B14F-4D97-AF65-F5344CB8AC3E}">
        <p14:creationId xmlns:p14="http://schemas.microsoft.com/office/powerpoint/2010/main" val="40691986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01891" cy="1143000"/>
          </a:xfrm>
        </p:spPr>
        <p:txBody>
          <a:bodyPr/>
          <a:lstStyle/>
          <a:p>
            <a:pPr marL="609600" lvl="0" indent="-609600" fontAlgn="base">
              <a:lnSpc>
                <a:spcPct val="90000"/>
              </a:lnSpc>
              <a:spcBef>
                <a:spcPts val="1200"/>
              </a:spcBef>
              <a:spcAft>
                <a:spcPct val="0"/>
              </a:spcAft>
              <a:defRPr/>
            </a:pPr>
            <a:r>
              <a:rPr lang="en-US" sz="3600" b="1" spc="0" dirty="0" smtClean="0">
                <a:latin typeface="Arial" pitchFamily="34" charset="0"/>
                <a:ea typeface="ＭＳ Ｐゴシック" pitchFamily="84" charset="-128"/>
                <a:cs typeface="Arial" pitchFamily="34" charset="0"/>
              </a:rPr>
              <a:t>Pricing </a:t>
            </a:r>
            <a:r>
              <a:rPr lang="en-US" dirty="0" smtClean="0">
                <a:latin typeface="Arial" pitchFamily="34" charset="0"/>
                <a:ea typeface="ＭＳ Ｐゴシック" pitchFamily="84" charset="-128"/>
                <a:cs typeface="Arial" pitchFamily="34" charset="0"/>
              </a:rPr>
              <a:t>Tactics</a:t>
            </a:r>
            <a:r>
              <a:rPr lang="en-US" sz="3600" b="1" spc="0" dirty="0" smtClean="0">
                <a:latin typeface="Arial" pitchFamily="34" charset="0"/>
                <a:ea typeface="ＭＳ Ｐゴシック" pitchFamily="84" charset="-128"/>
                <a:cs typeface="Arial" pitchFamily="34" charset="0"/>
              </a:rPr>
              <a:t> – Penetration Pricing</a:t>
            </a:r>
            <a:endParaRPr lang="en-US" sz="3600" b="1" spc="0" dirty="0">
              <a:latin typeface="Arial" pitchFamily="34" charset="0"/>
              <a:ea typeface="ＭＳ Ｐゴシック" pitchFamily="84" charset="-128"/>
              <a:cs typeface="Arial" pitchFamily="34" charset="0"/>
            </a:endParaRPr>
          </a:p>
        </p:txBody>
      </p:sp>
      <p:sp>
        <p:nvSpPr>
          <p:cNvPr id="3" name="Content Placeholder 2"/>
          <p:cNvSpPr>
            <a:spLocks noGrp="1"/>
          </p:cNvSpPr>
          <p:nvPr>
            <p:ph idx="1"/>
          </p:nvPr>
        </p:nvSpPr>
        <p:spPr>
          <a:xfrm>
            <a:off x="750423" y="1122218"/>
            <a:ext cx="7620000" cy="4800600"/>
          </a:xfrm>
        </p:spPr>
        <p:txBody>
          <a:bodyPr>
            <a:normAutofit/>
          </a:bodyPr>
          <a:lstStyle/>
          <a:p>
            <a:pPr marL="114300" indent="0">
              <a:buNone/>
            </a:pPr>
            <a:r>
              <a:rPr lang="en-US" dirty="0" smtClean="0"/>
              <a:t>Goal is to gain market share and involves offering a </a:t>
            </a:r>
            <a:r>
              <a:rPr lang="en-US" dirty="0"/>
              <a:t>low price </a:t>
            </a:r>
            <a:r>
              <a:rPr lang="en-US" dirty="0" smtClean="0"/>
              <a:t>or discounts during </a:t>
            </a:r>
            <a:r>
              <a:rPr lang="en-US" dirty="0"/>
              <a:t>the early stages of a product’s life cycle to gain market share. </a:t>
            </a:r>
            <a:endParaRPr lang="en-US" dirty="0" smtClean="0"/>
          </a:p>
          <a:p>
            <a:pPr marL="114300" indent="0">
              <a:buNone/>
            </a:pPr>
            <a:endParaRPr lang="en-US" dirty="0" smtClean="0"/>
          </a:p>
        </p:txBody>
      </p:sp>
    </p:spTree>
    <p:extLst>
      <p:ext uri="{BB962C8B-B14F-4D97-AF65-F5344CB8AC3E}">
        <p14:creationId xmlns:p14="http://schemas.microsoft.com/office/powerpoint/2010/main" val="23310230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01891" cy="1143000"/>
          </a:xfrm>
        </p:spPr>
        <p:txBody>
          <a:bodyPr/>
          <a:lstStyle/>
          <a:p>
            <a:pPr marL="609600" lvl="0" indent="-609600" fontAlgn="base">
              <a:lnSpc>
                <a:spcPct val="90000"/>
              </a:lnSpc>
              <a:spcBef>
                <a:spcPts val="1200"/>
              </a:spcBef>
              <a:spcAft>
                <a:spcPct val="0"/>
              </a:spcAft>
              <a:defRPr/>
            </a:pPr>
            <a:r>
              <a:rPr lang="en-US" sz="3600" b="1" spc="0" dirty="0" smtClean="0">
                <a:latin typeface="Arial" pitchFamily="34" charset="0"/>
                <a:ea typeface="ＭＳ Ｐゴシック" pitchFamily="84" charset="-128"/>
                <a:cs typeface="Arial" pitchFamily="34" charset="0"/>
              </a:rPr>
              <a:t>Pricing </a:t>
            </a:r>
            <a:r>
              <a:rPr lang="en-US" dirty="0" smtClean="0">
                <a:latin typeface="Arial" pitchFamily="34" charset="0"/>
                <a:ea typeface="ＭＳ Ｐゴシック" pitchFamily="84" charset="-128"/>
                <a:cs typeface="Arial" pitchFamily="34" charset="0"/>
              </a:rPr>
              <a:t>Tactics</a:t>
            </a:r>
            <a:r>
              <a:rPr lang="en-US" sz="3600" b="1" spc="0" dirty="0" smtClean="0">
                <a:latin typeface="Arial" pitchFamily="34" charset="0"/>
                <a:ea typeface="ＭＳ Ｐゴシック" pitchFamily="84" charset="-128"/>
                <a:cs typeface="Arial" pitchFamily="34" charset="0"/>
              </a:rPr>
              <a:t> – Penetration Pricing</a:t>
            </a:r>
            <a:endParaRPr lang="en-US" sz="3600" b="1" spc="0" dirty="0">
              <a:latin typeface="Arial" pitchFamily="34" charset="0"/>
              <a:ea typeface="ＭＳ Ｐゴシック" pitchFamily="84" charset="-128"/>
              <a:cs typeface="Arial" pitchFamily="34" charset="0"/>
            </a:endParaRPr>
          </a:p>
        </p:txBody>
      </p:sp>
      <p:sp>
        <p:nvSpPr>
          <p:cNvPr id="3" name="Content Placeholder 2"/>
          <p:cNvSpPr>
            <a:spLocks noGrp="1"/>
          </p:cNvSpPr>
          <p:nvPr>
            <p:ph idx="1"/>
          </p:nvPr>
        </p:nvSpPr>
        <p:spPr>
          <a:xfrm>
            <a:off x="457200" y="1122218"/>
            <a:ext cx="8381999" cy="4800600"/>
          </a:xfrm>
        </p:spPr>
        <p:txBody>
          <a:bodyPr>
            <a:normAutofit/>
          </a:bodyPr>
          <a:lstStyle/>
          <a:p>
            <a:pPr marL="114300" indent="0">
              <a:buNone/>
            </a:pPr>
            <a:r>
              <a:rPr lang="en-US" dirty="0" smtClean="0"/>
              <a:t>Advantages – </a:t>
            </a:r>
          </a:p>
          <a:p>
            <a:pPr marL="571500" indent="-457200"/>
            <a:r>
              <a:rPr lang="en-US" dirty="0" smtClean="0"/>
              <a:t>Shortens time to market and to proof of concept</a:t>
            </a:r>
          </a:p>
          <a:p>
            <a:pPr marL="571500" indent="-457200"/>
            <a:r>
              <a:rPr lang="en-US" dirty="0" smtClean="0"/>
              <a:t>Can generate cash</a:t>
            </a:r>
          </a:p>
          <a:p>
            <a:pPr marL="571500" indent="-457200"/>
            <a:endParaRPr lang="en-US" dirty="0"/>
          </a:p>
          <a:p>
            <a:pPr marL="114300" indent="0">
              <a:buNone/>
            </a:pPr>
            <a:r>
              <a:rPr lang="en-US" dirty="0" smtClean="0"/>
              <a:t>Risks – </a:t>
            </a:r>
          </a:p>
          <a:p>
            <a:pPr marL="571500" indent="-457200"/>
            <a:r>
              <a:rPr lang="en-US" dirty="0" smtClean="0"/>
              <a:t>Difficult to lower a price point </a:t>
            </a:r>
          </a:p>
          <a:p>
            <a:pPr marL="571500" indent="-457200"/>
            <a:r>
              <a:rPr lang="en-US" dirty="0" smtClean="0"/>
              <a:t>Can run out of cash (remember pets.com)</a:t>
            </a:r>
          </a:p>
        </p:txBody>
      </p:sp>
    </p:spTree>
    <p:extLst>
      <p:ext uri="{BB962C8B-B14F-4D97-AF65-F5344CB8AC3E}">
        <p14:creationId xmlns:p14="http://schemas.microsoft.com/office/powerpoint/2010/main" val="41471375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09" y="-20782"/>
            <a:ext cx="7620000" cy="1143000"/>
          </a:xfrm>
        </p:spPr>
        <p:txBody>
          <a:bodyPr/>
          <a:lstStyle/>
          <a:p>
            <a:pPr marL="609600" lvl="0" indent="-609600" fontAlgn="base">
              <a:lnSpc>
                <a:spcPct val="90000"/>
              </a:lnSpc>
              <a:spcBef>
                <a:spcPts val="1200"/>
              </a:spcBef>
              <a:spcAft>
                <a:spcPct val="0"/>
              </a:spcAft>
              <a:defRPr/>
            </a:pPr>
            <a:r>
              <a:rPr lang="en-US" sz="3600" b="1" spc="0" dirty="0" smtClean="0">
                <a:latin typeface="Arial" pitchFamily="34" charset="0"/>
                <a:ea typeface="ＭＳ Ｐゴシック" pitchFamily="84" charset="-128"/>
                <a:cs typeface="Arial" pitchFamily="34" charset="0"/>
              </a:rPr>
              <a:t>Pricing Tactics – Skimming</a:t>
            </a:r>
            <a:endParaRPr lang="en-US" sz="3600" b="1" spc="0" dirty="0">
              <a:latin typeface="Arial" pitchFamily="34" charset="0"/>
              <a:ea typeface="ＭＳ Ｐゴシック" pitchFamily="84" charset="-128"/>
              <a:cs typeface="Arial" pitchFamily="34" charset="0"/>
            </a:endParaRPr>
          </a:p>
        </p:txBody>
      </p:sp>
      <p:sp>
        <p:nvSpPr>
          <p:cNvPr id="3" name="Content Placeholder 2"/>
          <p:cNvSpPr>
            <a:spLocks noGrp="1"/>
          </p:cNvSpPr>
          <p:nvPr>
            <p:ph idx="1"/>
          </p:nvPr>
        </p:nvSpPr>
        <p:spPr>
          <a:xfrm>
            <a:off x="304800" y="1122218"/>
            <a:ext cx="8686799" cy="4800600"/>
          </a:xfrm>
        </p:spPr>
        <p:txBody>
          <a:bodyPr>
            <a:normAutofit/>
          </a:bodyPr>
          <a:lstStyle/>
          <a:p>
            <a:pPr marL="114300" indent="0">
              <a:buNone/>
            </a:pPr>
            <a:r>
              <a:rPr lang="en-US" dirty="0" smtClean="0"/>
              <a:t>This is </a:t>
            </a:r>
            <a:r>
              <a:rPr lang="en-US" dirty="0"/>
              <a:t>the opposite of penetration strategy </a:t>
            </a:r>
            <a:r>
              <a:rPr lang="en-US" dirty="0" smtClean="0"/>
              <a:t>as high </a:t>
            </a:r>
            <a:r>
              <a:rPr lang="en-US" dirty="0"/>
              <a:t>prices </a:t>
            </a:r>
            <a:r>
              <a:rPr lang="en-US" dirty="0" smtClean="0"/>
              <a:t>are charged during </a:t>
            </a:r>
            <a:r>
              <a:rPr lang="en-US" dirty="0"/>
              <a:t>the introductory stage—when the product is novel and has few competitors—to take early </a:t>
            </a:r>
            <a:r>
              <a:rPr lang="en-US" dirty="0" smtClean="0"/>
              <a:t>profits.</a:t>
            </a:r>
          </a:p>
          <a:p>
            <a:pPr marL="114300" indent="0">
              <a:buNone/>
            </a:pPr>
            <a:endParaRPr lang="en-US" dirty="0"/>
          </a:p>
          <a:p>
            <a:pPr marL="114300" indent="0">
              <a:buNone/>
            </a:pPr>
            <a:r>
              <a:rPr lang="en-US" dirty="0" smtClean="0"/>
              <a:t>To be sustainable as a strategy need to constantly come out with new products </a:t>
            </a:r>
          </a:p>
          <a:p>
            <a:pPr marL="114300" indent="0">
              <a:buNone/>
            </a:pPr>
            <a:endParaRPr lang="en-US" dirty="0" smtClean="0"/>
          </a:p>
          <a:p>
            <a:pPr lvl="4"/>
            <a:endParaRPr lang="en-US" sz="2000" dirty="0"/>
          </a:p>
        </p:txBody>
      </p:sp>
    </p:spTree>
    <p:extLst>
      <p:ext uri="{BB962C8B-B14F-4D97-AF65-F5344CB8AC3E}">
        <p14:creationId xmlns:p14="http://schemas.microsoft.com/office/powerpoint/2010/main" val="24632387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09" y="-20782"/>
            <a:ext cx="7620000" cy="1143000"/>
          </a:xfrm>
        </p:spPr>
        <p:txBody>
          <a:bodyPr/>
          <a:lstStyle/>
          <a:p>
            <a:pPr marL="609600" lvl="0" indent="-609600" fontAlgn="base">
              <a:lnSpc>
                <a:spcPct val="90000"/>
              </a:lnSpc>
              <a:spcBef>
                <a:spcPts val="1200"/>
              </a:spcBef>
              <a:spcAft>
                <a:spcPct val="0"/>
              </a:spcAft>
              <a:defRPr/>
            </a:pPr>
            <a:r>
              <a:rPr lang="en-US" sz="3600" b="1" spc="0" dirty="0" smtClean="0">
                <a:latin typeface="Arial" pitchFamily="34" charset="0"/>
                <a:ea typeface="ＭＳ Ｐゴシック" pitchFamily="84" charset="-128"/>
                <a:cs typeface="Arial" pitchFamily="34" charset="0"/>
              </a:rPr>
              <a:t>Pricing Tactics – Skimming</a:t>
            </a:r>
            <a:endParaRPr lang="en-US" sz="3600" b="1" spc="0" dirty="0">
              <a:latin typeface="Arial" pitchFamily="34" charset="0"/>
              <a:ea typeface="ＭＳ Ｐゴシック" pitchFamily="84" charset="-128"/>
              <a:cs typeface="Arial" pitchFamily="34" charset="0"/>
            </a:endParaRPr>
          </a:p>
        </p:txBody>
      </p:sp>
      <p:sp>
        <p:nvSpPr>
          <p:cNvPr id="3" name="Content Placeholder 2"/>
          <p:cNvSpPr>
            <a:spLocks noGrp="1"/>
          </p:cNvSpPr>
          <p:nvPr>
            <p:ph idx="1"/>
          </p:nvPr>
        </p:nvSpPr>
        <p:spPr>
          <a:xfrm>
            <a:off x="304800" y="990600"/>
            <a:ext cx="8686799" cy="4800600"/>
          </a:xfrm>
        </p:spPr>
        <p:txBody>
          <a:bodyPr>
            <a:normAutofit/>
          </a:bodyPr>
          <a:lstStyle/>
          <a:p>
            <a:pPr marL="114300" indent="0">
              <a:buNone/>
            </a:pPr>
            <a:r>
              <a:rPr lang="en-US" dirty="0" smtClean="0"/>
              <a:t>This </a:t>
            </a:r>
            <a:r>
              <a:rPr lang="en-US" dirty="0"/>
              <a:t>strategy recognizes that competition and product maturity may erode the firm’s capacity to maintain the pricing later. </a:t>
            </a:r>
            <a:r>
              <a:rPr lang="en-US" dirty="0" smtClean="0"/>
              <a:t/>
            </a:r>
            <a:br>
              <a:rPr lang="en-US" dirty="0" smtClean="0"/>
            </a:br>
            <a:endParaRPr lang="en-US" dirty="0" smtClean="0"/>
          </a:p>
          <a:p>
            <a:pPr marL="114300" indent="0">
              <a:buNone/>
            </a:pPr>
            <a:r>
              <a:rPr lang="en-US" dirty="0" smtClean="0"/>
              <a:t>Especially with technology and certain fashion trends where value is higher for the early adopters.</a:t>
            </a:r>
          </a:p>
          <a:p>
            <a:pPr lvl="4"/>
            <a:endParaRPr lang="en-US" sz="2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191000"/>
            <a:ext cx="3190875" cy="1927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4724400"/>
            <a:ext cx="26289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58402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782"/>
            <a:ext cx="8686799" cy="1143000"/>
          </a:xfrm>
        </p:spPr>
        <p:txBody>
          <a:bodyPr>
            <a:normAutofit fontScale="90000"/>
          </a:bodyPr>
          <a:lstStyle/>
          <a:p>
            <a:pPr lvl="4"/>
            <a:r>
              <a:rPr lang="en-US" sz="3600" b="1" i="1" spc="0" dirty="0" smtClean="0">
                <a:latin typeface="Arial" pitchFamily="34" charset="0"/>
                <a:ea typeface="ＭＳ Ｐゴシック" pitchFamily="84" charset="-128"/>
                <a:cs typeface="Arial" pitchFamily="34" charset="0"/>
              </a:rPr>
              <a:t>Pricing Tactics – </a:t>
            </a:r>
            <a:r>
              <a:rPr lang="en-US" sz="3600" b="1" i="1" dirty="0" smtClean="0">
                <a:latin typeface="Arial" pitchFamily="34" charset="0"/>
                <a:ea typeface="ＭＳ Ｐゴシック" pitchFamily="84" charset="-128"/>
                <a:cs typeface="Arial" pitchFamily="34" charset="0"/>
              </a:rPr>
              <a:t>Personalized &amp; Variable</a:t>
            </a:r>
            <a:endParaRPr lang="en-US" sz="3600" b="1" i="1" dirty="0">
              <a:latin typeface="Arial" pitchFamily="34" charset="0"/>
              <a:ea typeface="ＭＳ Ｐゴシック" pitchFamily="84" charset="-128"/>
              <a:cs typeface="Arial" pitchFamily="34" charset="0"/>
            </a:endParaRPr>
          </a:p>
        </p:txBody>
      </p:sp>
      <p:sp>
        <p:nvSpPr>
          <p:cNvPr id="3" name="Content Placeholder 2"/>
          <p:cNvSpPr>
            <a:spLocks noGrp="1"/>
          </p:cNvSpPr>
          <p:nvPr>
            <p:ph idx="1"/>
          </p:nvPr>
        </p:nvSpPr>
        <p:spPr>
          <a:xfrm>
            <a:off x="457200" y="1122218"/>
            <a:ext cx="8229599" cy="5049982"/>
          </a:xfrm>
        </p:spPr>
        <p:txBody>
          <a:bodyPr>
            <a:normAutofit fontScale="77500" lnSpcReduction="20000"/>
          </a:bodyPr>
          <a:lstStyle/>
          <a:p>
            <a:r>
              <a:rPr lang="en-US" i="1" dirty="0" smtClean="0"/>
              <a:t>Personalized, (dynamic</a:t>
            </a:r>
            <a:r>
              <a:rPr lang="en-US" i="1" dirty="0"/>
              <a:t>) pricing strategy</a:t>
            </a:r>
            <a:r>
              <a:rPr lang="en-US" dirty="0"/>
              <a:t> is one in which a company charges a premium above the standard price for a product or service to certain customers, who will pay the extra cost. </a:t>
            </a:r>
            <a:endParaRPr lang="en-US" dirty="0" smtClean="0"/>
          </a:p>
          <a:p>
            <a:endParaRPr lang="en-US" dirty="0"/>
          </a:p>
          <a:p>
            <a:r>
              <a:rPr lang="en-US" sz="3100" i="1" dirty="0"/>
              <a:t>Variable pricing strategy </a:t>
            </a:r>
            <a:r>
              <a:rPr lang="en-US" dirty="0" smtClean="0"/>
              <a:t>entails offering  discounts</a:t>
            </a:r>
            <a:r>
              <a:rPr lang="en-US" dirty="0"/>
              <a:t>, easier credit terms, and price concessions to certain </a:t>
            </a:r>
            <a:r>
              <a:rPr lang="en-US" dirty="0" smtClean="0"/>
              <a:t>customers as firms </a:t>
            </a:r>
            <a:r>
              <a:rPr lang="en-US" dirty="0"/>
              <a:t>set different prices for a single product or service.  </a:t>
            </a:r>
            <a:endParaRPr lang="en-US" dirty="0" smtClean="0"/>
          </a:p>
          <a:p>
            <a:endParaRPr lang="en-US" dirty="0" smtClean="0"/>
          </a:p>
          <a:p>
            <a:r>
              <a:rPr lang="en-US" dirty="0" smtClean="0"/>
              <a:t>Consulting businesses</a:t>
            </a:r>
          </a:p>
          <a:p>
            <a:endParaRPr lang="en-US" dirty="0" smtClean="0"/>
          </a:p>
          <a:p>
            <a:r>
              <a:rPr lang="en-US" dirty="0" smtClean="0"/>
              <a:t>Be careful re transparency. </a:t>
            </a:r>
            <a:r>
              <a:rPr lang="en-US" dirty="0"/>
              <a:t>Such pricing works only when products are not easily compared and customers are not likely to communicate with one another. </a:t>
            </a:r>
          </a:p>
          <a:p>
            <a:endParaRPr lang="en-US" dirty="0" smtClean="0"/>
          </a:p>
          <a:p>
            <a:endParaRPr lang="en-US" dirty="0" smtClean="0"/>
          </a:p>
          <a:p>
            <a:pPr lvl="4"/>
            <a:endParaRPr lang="en-US" sz="2000" dirty="0"/>
          </a:p>
        </p:txBody>
      </p:sp>
    </p:spTree>
    <p:extLst>
      <p:ext uri="{BB962C8B-B14F-4D97-AF65-F5344CB8AC3E}">
        <p14:creationId xmlns:p14="http://schemas.microsoft.com/office/powerpoint/2010/main" val="11218230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09" y="-20782"/>
            <a:ext cx="7620000" cy="1143000"/>
          </a:xfrm>
        </p:spPr>
        <p:txBody>
          <a:bodyPr>
            <a:normAutofit/>
          </a:bodyPr>
          <a:lstStyle/>
          <a:p>
            <a:pPr lvl="4"/>
            <a:r>
              <a:rPr lang="en-US" sz="3600" b="1" i="1" spc="0" dirty="0" smtClean="0">
                <a:latin typeface="Arial" pitchFamily="34" charset="0"/>
                <a:ea typeface="ＭＳ Ｐゴシック" pitchFamily="84" charset="-128"/>
                <a:cs typeface="Arial" pitchFamily="34" charset="0"/>
              </a:rPr>
              <a:t>Pricing Tactics – </a:t>
            </a:r>
            <a:r>
              <a:rPr lang="en-US" sz="3600" b="1" i="1" dirty="0" smtClean="0">
                <a:latin typeface="Arial" pitchFamily="34" charset="0"/>
                <a:ea typeface="ＭＳ Ｐゴシック" pitchFamily="84" charset="-128"/>
                <a:cs typeface="Arial" pitchFamily="34" charset="0"/>
              </a:rPr>
              <a:t>Prestige</a:t>
            </a:r>
            <a:endParaRPr lang="en-US" sz="3600" b="1" i="1" dirty="0">
              <a:latin typeface="Arial" pitchFamily="34" charset="0"/>
              <a:ea typeface="ＭＳ Ｐゴシック" pitchFamily="84" charset="-128"/>
              <a:cs typeface="Arial" pitchFamily="34" charset="0"/>
            </a:endParaRPr>
          </a:p>
        </p:txBody>
      </p:sp>
      <p:sp>
        <p:nvSpPr>
          <p:cNvPr id="3" name="Content Placeholder 2"/>
          <p:cNvSpPr>
            <a:spLocks noGrp="1"/>
          </p:cNvSpPr>
          <p:nvPr>
            <p:ph idx="1"/>
          </p:nvPr>
        </p:nvSpPr>
        <p:spPr>
          <a:xfrm>
            <a:off x="609600" y="1219200"/>
            <a:ext cx="8153400" cy="4800600"/>
          </a:xfrm>
        </p:spPr>
        <p:txBody>
          <a:bodyPr>
            <a:normAutofit/>
          </a:bodyPr>
          <a:lstStyle/>
          <a:p>
            <a:pPr marL="114300" indent="0">
              <a:buNone/>
            </a:pPr>
            <a:r>
              <a:rPr lang="en-US" sz="3600" dirty="0" smtClean="0"/>
              <a:t>High </a:t>
            </a:r>
            <a:r>
              <a:rPr lang="en-US" sz="3600" dirty="0"/>
              <a:t>prices </a:t>
            </a:r>
            <a:r>
              <a:rPr lang="en-US" sz="3600" dirty="0" smtClean="0"/>
              <a:t>are set on products </a:t>
            </a:r>
            <a:r>
              <a:rPr lang="en-US" sz="3600" dirty="0"/>
              <a:t>or services to send a message of </a:t>
            </a:r>
            <a:r>
              <a:rPr lang="en-US" sz="3600" dirty="0" smtClean="0"/>
              <a:t>premium quality.</a:t>
            </a:r>
          </a:p>
          <a:p>
            <a:pPr marL="114300" indent="0">
              <a:buNone/>
            </a:pPr>
            <a:endParaRPr lang="en-US" sz="3600" dirty="0" smtClean="0"/>
          </a:p>
          <a:p>
            <a:pPr marL="114300" indent="0">
              <a:buNone/>
            </a:pPr>
            <a:r>
              <a:rPr lang="en-US" sz="3600" dirty="0" smtClean="0"/>
              <a:t>For </a:t>
            </a:r>
            <a:r>
              <a:rPr lang="en-US" sz="3600" dirty="0"/>
              <a:t>this to be effective in the long run, the product must fulfill the image and sustain it</a:t>
            </a:r>
            <a:r>
              <a:rPr lang="en-US" sz="3600" dirty="0" smtClean="0"/>
              <a:t>.  </a:t>
            </a:r>
            <a:endParaRPr lang="en-US" sz="3600" dirty="0"/>
          </a:p>
        </p:txBody>
      </p:sp>
    </p:spTree>
    <p:extLst>
      <p:ext uri="{BB962C8B-B14F-4D97-AF65-F5344CB8AC3E}">
        <p14:creationId xmlns:p14="http://schemas.microsoft.com/office/powerpoint/2010/main" val="1029544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09" y="-20782"/>
            <a:ext cx="7620000" cy="1143000"/>
          </a:xfrm>
        </p:spPr>
        <p:txBody>
          <a:bodyPr>
            <a:normAutofit/>
          </a:bodyPr>
          <a:lstStyle/>
          <a:p>
            <a:pPr lvl="4"/>
            <a:r>
              <a:rPr lang="en-US" sz="3600" b="1" i="1" spc="0" dirty="0" smtClean="0">
                <a:latin typeface="Arial" pitchFamily="34" charset="0"/>
                <a:ea typeface="ＭＳ Ｐゴシック" pitchFamily="84" charset="-128"/>
                <a:cs typeface="Arial" pitchFamily="34" charset="0"/>
              </a:rPr>
              <a:t>Pricing </a:t>
            </a:r>
            <a:r>
              <a:rPr lang="en-US" sz="3600" b="1" i="1" dirty="0" smtClean="0">
                <a:latin typeface="Arial" pitchFamily="34" charset="0"/>
                <a:ea typeface="ＭＳ Ｐゴシック" pitchFamily="84" charset="-128"/>
                <a:cs typeface="Arial" pitchFamily="34" charset="0"/>
              </a:rPr>
              <a:t>Tactic</a:t>
            </a:r>
            <a:r>
              <a:rPr lang="en-US" sz="3600" b="1" i="1" spc="0" dirty="0" smtClean="0">
                <a:latin typeface="Arial" pitchFamily="34" charset="0"/>
                <a:ea typeface="ＭＳ Ｐゴシック" pitchFamily="84" charset="-128"/>
                <a:cs typeface="Arial" pitchFamily="34" charset="0"/>
              </a:rPr>
              <a:t>s – </a:t>
            </a:r>
            <a:r>
              <a:rPr lang="en-US" sz="3600" b="1" i="1" dirty="0" smtClean="0">
                <a:latin typeface="Arial" pitchFamily="34" charset="0"/>
                <a:ea typeface="ＭＳ Ｐゴシック" pitchFamily="84" charset="-128"/>
                <a:cs typeface="Arial" pitchFamily="34" charset="0"/>
              </a:rPr>
              <a:t>Price Lining</a:t>
            </a:r>
            <a:endParaRPr lang="en-US" sz="3600" b="1" i="1" dirty="0">
              <a:latin typeface="Arial" pitchFamily="34" charset="0"/>
              <a:ea typeface="ＭＳ Ｐゴシック" pitchFamily="84" charset="-128"/>
              <a:cs typeface="Arial" pitchFamily="34" charset="0"/>
            </a:endParaRPr>
          </a:p>
        </p:txBody>
      </p:sp>
      <p:sp>
        <p:nvSpPr>
          <p:cNvPr id="3" name="Content Placeholder 2"/>
          <p:cNvSpPr>
            <a:spLocks noGrp="1"/>
          </p:cNvSpPr>
          <p:nvPr>
            <p:ph idx="1"/>
          </p:nvPr>
        </p:nvSpPr>
        <p:spPr>
          <a:xfrm>
            <a:off x="457200" y="1122218"/>
            <a:ext cx="8305799" cy="4800600"/>
          </a:xfrm>
        </p:spPr>
        <p:txBody>
          <a:bodyPr>
            <a:normAutofit/>
          </a:bodyPr>
          <a:lstStyle/>
          <a:p>
            <a:pPr marL="514350" lvl="1" indent="0">
              <a:buNone/>
            </a:pPr>
            <a:r>
              <a:rPr lang="en-US" dirty="0" smtClean="0"/>
              <a:t>Creating distinctive graded price </a:t>
            </a:r>
            <a:r>
              <a:rPr lang="en-US" dirty="0"/>
              <a:t>levels for your </a:t>
            </a:r>
            <a:r>
              <a:rPr lang="en-US" dirty="0" smtClean="0"/>
              <a:t>merchandise . </a:t>
            </a:r>
          </a:p>
          <a:p>
            <a:pPr marL="514350" lvl="1" indent="0">
              <a:buNone/>
            </a:pPr>
            <a:r>
              <a:rPr lang="en-US" dirty="0" smtClean="0"/>
              <a:t>For </a:t>
            </a:r>
            <a:r>
              <a:rPr lang="en-US" dirty="0"/>
              <a:t>example, Sears carries “good, better, best” product lines in its paint products, and prices them accordingly </a:t>
            </a:r>
          </a:p>
          <a:p>
            <a:pPr marL="514350" lvl="1" indent="0">
              <a:buNone/>
            </a:pPr>
            <a:endParaRPr lang="en-US" dirty="0" smtClean="0"/>
          </a:p>
        </p:txBody>
      </p:sp>
    </p:spTree>
    <p:extLst>
      <p:ext uri="{BB962C8B-B14F-4D97-AF65-F5344CB8AC3E}">
        <p14:creationId xmlns:p14="http://schemas.microsoft.com/office/powerpoint/2010/main" val="16007566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09" y="-20782"/>
            <a:ext cx="7620000" cy="1143000"/>
          </a:xfrm>
        </p:spPr>
        <p:txBody>
          <a:bodyPr/>
          <a:lstStyle/>
          <a:p>
            <a:pPr marL="609600" lvl="0" indent="-609600" fontAlgn="base">
              <a:lnSpc>
                <a:spcPct val="90000"/>
              </a:lnSpc>
              <a:spcBef>
                <a:spcPts val="1200"/>
              </a:spcBef>
              <a:spcAft>
                <a:spcPct val="0"/>
              </a:spcAft>
              <a:defRPr/>
            </a:pPr>
            <a:r>
              <a:rPr lang="en-US" sz="3600" b="1" spc="0" dirty="0" smtClean="0">
                <a:latin typeface="Arial" pitchFamily="34" charset="0"/>
                <a:ea typeface="ＭＳ Ｐゴシック" pitchFamily="84" charset="-128"/>
                <a:cs typeface="Arial" pitchFamily="34" charset="0"/>
              </a:rPr>
              <a:t>Pricing Strategies </a:t>
            </a:r>
            <a:endParaRPr lang="en-US" sz="3600" b="1" spc="0" dirty="0">
              <a:latin typeface="Arial" pitchFamily="34" charset="0"/>
              <a:ea typeface="ＭＳ Ｐゴシック" pitchFamily="84" charset="-128"/>
              <a:cs typeface="Arial" pitchFamily="34" charset="0"/>
            </a:endParaRPr>
          </a:p>
        </p:txBody>
      </p:sp>
      <p:sp>
        <p:nvSpPr>
          <p:cNvPr id="3" name="Content Placeholder 2"/>
          <p:cNvSpPr>
            <a:spLocks noGrp="1"/>
          </p:cNvSpPr>
          <p:nvPr>
            <p:ph idx="1"/>
          </p:nvPr>
        </p:nvSpPr>
        <p:spPr>
          <a:xfrm>
            <a:off x="750422" y="914400"/>
            <a:ext cx="7860177" cy="5008418"/>
          </a:xfrm>
        </p:spPr>
        <p:txBody>
          <a:bodyPr>
            <a:normAutofit/>
          </a:bodyPr>
          <a:lstStyle/>
          <a:p>
            <a:pPr marL="0" lvl="0" indent="0">
              <a:spcBef>
                <a:spcPts val="0"/>
              </a:spcBef>
              <a:buNone/>
            </a:pPr>
            <a:r>
              <a:rPr lang="en-US" sz="2400" dirty="0" smtClean="0">
                <a:solidFill>
                  <a:prstClr val="black"/>
                </a:solidFill>
              </a:rPr>
              <a:t>Pricing strategy are not a one-size-fits-all </a:t>
            </a:r>
            <a:r>
              <a:rPr lang="en-US" sz="2400" dirty="0">
                <a:solidFill>
                  <a:prstClr val="black"/>
                </a:solidFill>
              </a:rPr>
              <a:t>proposition. As you define the marketing strategy for your company, including your target market(s), competitive advantages, and overall marketing mix, a range of appropriate pricing strategies will emerge. </a:t>
            </a:r>
            <a:endParaRPr lang="en-US" sz="2400" dirty="0" smtClean="0">
              <a:solidFill>
                <a:prstClr val="black"/>
              </a:solidFill>
            </a:endParaRPr>
          </a:p>
          <a:p>
            <a:pPr marL="11430" lvl="1" indent="0">
              <a:buNone/>
            </a:pPr>
            <a:r>
              <a:rPr lang="en-US" sz="3200" dirty="0" smtClean="0"/>
              <a:t>The </a:t>
            </a:r>
            <a:r>
              <a:rPr lang="en-US" sz="3200" dirty="0"/>
              <a:t>Decoy Effect</a:t>
            </a:r>
          </a:p>
          <a:p>
            <a:pPr marL="114300" indent="0">
              <a:buNone/>
            </a:pPr>
            <a:r>
              <a:rPr lang="en-US" sz="1400" dirty="0">
                <a:hlinkClick r:id="rId3"/>
              </a:rPr>
              <a:t>http://</a:t>
            </a:r>
            <a:r>
              <a:rPr lang="en-US" sz="1400" dirty="0" smtClean="0">
                <a:hlinkClick r:id="rId3"/>
              </a:rPr>
              <a:t>channel.nationalgeographic.com/channel/brain-games/videos/the-decoy-effect/</a:t>
            </a:r>
            <a:endParaRPr lang="en-US" sz="1400" dirty="0" smtClean="0"/>
          </a:p>
          <a:p>
            <a:pPr marL="114300" indent="0">
              <a:buNone/>
            </a:pPr>
            <a:endParaRPr lang="en-US" sz="1400" dirty="0"/>
          </a:p>
          <a:p>
            <a:pPr marL="114300" indent="0">
              <a:buNone/>
            </a:pPr>
            <a:r>
              <a:rPr lang="en-US" dirty="0"/>
              <a:t>Perception of value</a:t>
            </a:r>
          </a:p>
          <a:p>
            <a:pPr marL="114300" indent="0">
              <a:buNone/>
            </a:pPr>
            <a:r>
              <a:rPr lang="en-US" sz="1400" dirty="0">
                <a:hlinkClick r:id="rId4"/>
              </a:rPr>
              <a:t>https://www.youtube.com/watch?v=_</a:t>
            </a:r>
            <a:r>
              <a:rPr lang="en-US" sz="1400" dirty="0" smtClean="0">
                <a:hlinkClick r:id="rId4"/>
              </a:rPr>
              <a:t>wxZFb3GG0g</a:t>
            </a:r>
            <a:r>
              <a:rPr lang="en-US" sz="1400" dirty="0" smtClean="0"/>
              <a:t>  (At 10:20)</a:t>
            </a:r>
          </a:p>
          <a:p>
            <a:pPr marL="114300" indent="0">
              <a:buNone/>
            </a:pPr>
            <a:endParaRPr lang="en-US" sz="1400" dirty="0"/>
          </a:p>
          <a:p>
            <a:pPr marL="114300" indent="0">
              <a:buNone/>
            </a:pPr>
            <a:endParaRPr lang="en-US" dirty="0"/>
          </a:p>
        </p:txBody>
      </p:sp>
    </p:spTree>
    <p:extLst>
      <p:ext uri="{BB962C8B-B14F-4D97-AF65-F5344CB8AC3E}">
        <p14:creationId xmlns:p14="http://schemas.microsoft.com/office/powerpoint/2010/main" val="1626042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1169" y="145915"/>
            <a:ext cx="8686800" cy="584775"/>
          </a:xfrm>
          <a:prstGeom prst="rect">
            <a:avLst/>
          </a:prstGeom>
          <a:noFill/>
        </p:spPr>
        <p:txBody>
          <a:bodyPr wrap="square" rtlCol="0">
            <a:spAutoFit/>
          </a:bodyPr>
          <a:lstStyle/>
          <a:p>
            <a:r>
              <a:rPr lang="en-US" sz="3200" b="1" i="1" dirty="0" smtClean="0">
                <a:solidFill>
                  <a:prstClr val="black"/>
                </a:solidFill>
              </a:rPr>
              <a:t>Homework for Today</a:t>
            </a:r>
            <a:endParaRPr lang="en-US" sz="3200" dirty="0">
              <a:solidFill>
                <a:prstClr val="white"/>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12" y="1295400"/>
            <a:ext cx="3963248" cy="4033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082560" y="914400"/>
            <a:ext cx="4909040" cy="2862322"/>
          </a:xfrm>
          <a:prstGeom prst="rect">
            <a:avLst/>
          </a:prstGeom>
          <a:noFill/>
        </p:spPr>
        <p:txBody>
          <a:bodyPr wrap="square" rtlCol="0">
            <a:spAutoFit/>
          </a:bodyPr>
          <a:lstStyle/>
          <a:p>
            <a:pPr marL="342900" indent="-342900">
              <a:buFont typeface="+mj-lt"/>
              <a:buAutoNum type="arabicPeriod"/>
            </a:pPr>
            <a:r>
              <a:rPr lang="en-US" dirty="0" smtClean="0"/>
              <a:t>In “Disciplined Entrepreneurship read</a:t>
            </a:r>
            <a:br>
              <a:rPr lang="en-US" dirty="0" smtClean="0"/>
            </a:br>
            <a:r>
              <a:rPr lang="en-US" dirty="0" smtClean="0"/>
              <a:t>“How Do You Make Money Off Your Product?”</a:t>
            </a:r>
            <a:br>
              <a:rPr lang="en-US" dirty="0" smtClean="0"/>
            </a:br>
            <a:r>
              <a:rPr lang="en-US" dirty="0" smtClean="0"/>
              <a:t>(Steps 15-17 &amp; 19)</a:t>
            </a:r>
            <a:br>
              <a:rPr lang="en-US" dirty="0" smtClean="0"/>
            </a:br>
            <a:r>
              <a:rPr lang="en-US" dirty="0" smtClean="0"/>
              <a:t>Read “Portland Freelancers’ Café”(pdf posted on </a:t>
            </a:r>
            <a:r>
              <a:rPr lang="en-US" dirty="0" err="1" smtClean="0"/>
              <a:t>Wikispaces</a:t>
            </a:r>
            <a:r>
              <a:rPr lang="en-US" dirty="0"/>
              <a:t> </a:t>
            </a:r>
            <a:r>
              <a:rPr lang="en-US" dirty="0" smtClean="0"/>
              <a:t>).  Answer questions 1 to 3 and write up a few sentences on whether you think this company can succeed and why.</a:t>
            </a:r>
          </a:p>
          <a:p>
            <a:pPr marL="342900" indent="-342900">
              <a:buFont typeface="+mj-lt"/>
              <a:buAutoNum type="arabicPeriod"/>
            </a:pPr>
            <a:r>
              <a:rPr lang="en-US" b="1" dirty="0" smtClean="0"/>
              <a:t>Keep on talking to customers!!  Real feedback is better than a lot of market analysis based on secondary research.</a:t>
            </a:r>
          </a:p>
        </p:txBody>
      </p:sp>
      <p:sp>
        <p:nvSpPr>
          <p:cNvPr id="5" name="Rectangle 4"/>
          <p:cNvSpPr/>
          <p:nvPr/>
        </p:nvSpPr>
        <p:spPr>
          <a:xfrm>
            <a:off x="21771" y="5364737"/>
            <a:ext cx="4572000" cy="276999"/>
          </a:xfrm>
          <a:prstGeom prst="rect">
            <a:avLst/>
          </a:prstGeom>
        </p:spPr>
        <p:txBody>
          <a:bodyPr>
            <a:spAutoFit/>
          </a:bodyPr>
          <a:lstStyle/>
          <a:p>
            <a:r>
              <a:rPr lang="en-US" sz="1200" b="1" dirty="0"/>
              <a:t>“Disciplined Entrepreneurship: 24 Steps to a Successful Startup”</a:t>
            </a:r>
          </a:p>
        </p:txBody>
      </p:sp>
      <p:sp>
        <p:nvSpPr>
          <p:cNvPr id="6" name="TextBox 5"/>
          <p:cNvSpPr txBox="1"/>
          <p:nvPr/>
        </p:nvSpPr>
        <p:spPr>
          <a:xfrm>
            <a:off x="4276695" y="3898204"/>
            <a:ext cx="4520769" cy="2308324"/>
          </a:xfrm>
          <a:prstGeom prst="rect">
            <a:avLst/>
          </a:prstGeom>
          <a:noFill/>
        </p:spPr>
        <p:txBody>
          <a:bodyPr wrap="square" rtlCol="0">
            <a:spAutoFit/>
          </a:bodyPr>
          <a:lstStyle/>
          <a:p>
            <a:pPr marL="342900" indent="-342900">
              <a:buAutoNum type="arabicPeriod"/>
            </a:pPr>
            <a:r>
              <a:rPr lang="en-US" b="1" dirty="0" smtClean="0">
                <a:solidFill>
                  <a:srgbClr val="FF0000"/>
                </a:solidFill>
              </a:rPr>
              <a:t>Multiplying big numbers by 1%</a:t>
            </a:r>
          </a:p>
          <a:p>
            <a:pPr marL="342900" indent="-342900">
              <a:buAutoNum type="arabicPeriod"/>
            </a:pPr>
            <a:r>
              <a:rPr lang="en-US" dirty="0" smtClean="0"/>
              <a:t>Scaling too soon</a:t>
            </a:r>
          </a:p>
          <a:p>
            <a:pPr marL="342900" indent="-342900">
              <a:buAutoNum type="arabicPeriod"/>
            </a:pPr>
            <a:r>
              <a:rPr lang="en-US" dirty="0" smtClean="0"/>
              <a:t>Obsession with partnering   </a:t>
            </a:r>
          </a:p>
          <a:p>
            <a:pPr marL="342900" indent="-342900">
              <a:buAutoNum type="arabicPeriod"/>
            </a:pPr>
            <a:r>
              <a:rPr lang="en-US" dirty="0" smtClean="0"/>
              <a:t>Pitching instead of prototyping</a:t>
            </a:r>
          </a:p>
          <a:p>
            <a:pPr marL="342900" indent="-342900">
              <a:buAutoNum type="arabicPeriod"/>
            </a:pPr>
            <a:r>
              <a:rPr lang="en-US" dirty="0" smtClean="0"/>
              <a:t>Using </a:t>
            </a:r>
            <a:r>
              <a:rPr lang="en-US" dirty="0"/>
              <a:t>too many slides … </a:t>
            </a:r>
          </a:p>
          <a:p>
            <a:pPr marL="342900" indent="-342900">
              <a:buAutoNum type="arabicPeriod"/>
            </a:pPr>
            <a:r>
              <a:rPr lang="en-US" dirty="0" smtClean="0"/>
              <a:t>Doing things serially</a:t>
            </a:r>
          </a:p>
          <a:p>
            <a:pPr marL="342900" indent="-342900">
              <a:buAutoNum type="arabicPeriod"/>
            </a:pPr>
            <a:r>
              <a:rPr lang="en-US" dirty="0" smtClean="0"/>
              <a:t>  </a:t>
            </a:r>
          </a:p>
          <a:p>
            <a:pPr marL="342900" indent="-342900">
              <a:buAutoNum type="arabicPeriod"/>
            </a:pPr>
            <a:r>
              <a:rPr lang="en-US" dirty="0"/>
              <a:t>Patents = </a:t>
            </a:r>
            <a:r>
              <a:rPr lang="en-US" dirty="0" smtClean="0"/>
              <a:t>Protection</a:t>
            </a:r>
          </a:p>
        </p:txBody>
      </p:sp>
      <p:sp>
        <p:nvSpPr>
          <p:cNvPr id="2" name="Rectangle 1"/>
          <p:cNvSpPr/>
          <p:nvPr/>
        </p:nvSpPr>
        <p:spPr>
          <a:xfrm>
            <a:off x="4572000" y="6206528"/>
            <a:ext cx="4572000" cy="276999"/>
          </a:xfrm>
          <a:prstGeom prst="rect">
            <a:avLst/>
          </a:prstGeom>
        </p:spPr>
        <p:txBody>
          <a:bodyPr>
            <a:spAutoFit/>
          </a:bodyPr>
          <a:lstStyle/>
          <a:p>
            <a:r>
              <a:rPr lang="en-US" sz="1200" b="1" dirty="0"/>
              <a:t>https://www.youtube.com/watch?v=HHjgK6p4nrw</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4312" y="5179229"/>
            <a:ext cx="1676400" cy="925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98373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7831" y="385482"/>
            <a:ext cx="8048596" cy="604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99537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3359" y="277906"/>
            <a:ext cx="8239660" cy="6185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46928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0958" y="259977"/>
            <a:ext cx="8000830" cy="6006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40866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0253" y="277906"/>
            <a:ext cx="8156070" cy="6122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33247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7148" y="215153"/>
            <a:ext cx="8156070" cy="6122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44208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8943"/>
            <a:ext cx="8175810" cy="6131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7287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thoughts on pricing</a:t>
            </a:r>
            <a:endParaRPr lang="en-US" dirty="0"/>
          </a:p>
        </p:txBody>
      </p:sp>
      <p:sp>
        <p:nvSpPr>
          <p:cNvPr id="3" name="Content Placeholder 2"/>
          <p:cNvSpPr>
            <a:spLocks noGrp="1"/>
          </p:cNvSpPr>
          <p:nvPr>
            <p:ph idx="1"/>
          </p:nvPr>
        </p:nvSpPr>
        <p:spPr>
          <a:xfrm>
            <a:off x="533400" y="1295400"/>
            <a:ext cx="8229600" cy="4525963"/>
          </a:xfrm>
        </p:spPr>
        <p:txBody>
          <a:bodyPr>
            <a:normAutofit lnSpcReduction="10000"/>
          </a:bodyPr>
          <a:lstStyle/>
          <a:p>
            <a:pPr marL="0" indent="0">
              <a:buNone/>
            </a:pPr>
            <a:r>
              <a:rPr lang="en-US" dirty="0"/>
              <a:t>Value Pricing is Not </a:t>
            </a:r>
            <a:r>
              <a:rPr lang="en-US" dirty="0" smtClean="0"/>
              <a:t>Easy</a:t>
            </a:r>
          </a:p>
          <a:p>
            <a:pPr lvl="1"/>
            <a:r>
              <a:rPr lang="en-US" dirty="0" smtClean="0"/>
              <a:t>Figuring out value is difficult</a:t>
            </a:r>
          </a:p>
          <a:p>
            <a:pPr lvl="1"/>
            <a:r>
              <a:rPr lang="en-US" dirty="0" smtClean="0"/>
              <a:t>Hard to quantify</a:t>
            </a:r>
          </a:p>
          <a:p>
            <a:pPr lvl="1"/>
            <a:endParaRPr lang="en-US" dirty="0"/>
          </a:p>
          <a:p>
            <a:pPr marL="57150" indent="0">
              <a:buNone/>
            </a:pPr>
            <a:r>
              <a:rPr lang="en-US" dirty="0" smtClean="0"/>
              <a:t>Pricing that is simple or can be put in a formula</a:t>
            </a:r>
          </a:p>
          <a:p>
            <a:pPr marL="914400" lvl="1" indent="-457200"/>
            <a:r>
              <a:rPr lang="en-US" dirty="0" smtClean="0"/>
              <a:t>Can be more easily monitored</a:t>
            </a:r>
          </a:p>
          <a:p>
            <a:pPr marL="914400" lvl="1" indent="-457200"/>
            <a:r>
              <a:rPr lang="en-US" dirty="0" smtClean="0"/>
              <a:t>And more clearly communicated to the customer</a:t>
            </a:r>
          </a:p>
          <a:p>
            <a:pPr marL="914400" lvl="1" indent="-457200"/>
            <a:r>
              <a:rPr lang="en-US" dirty="0" smtClean="0"/>
              <a:t>Customers who perceive that pricing is transparent will generally trust you more</a:t>
            </a:r>
          </a:p>
          <a:p>
            <a:pPr marL="0" indent="0">
              <a:buNone/>
            </a:pPr>
            <a:endParaRPr lang="en-US" dirty="0" smtClean="0"/>
          </a:p>
          <a:p>
            <a:endParaRPr lang="en-US" dirty="0"/>
          </a:p>
          <a:p>
            <a:endParaRPr lang="en-US" dirty="0" smtClean="0"/>
          </a:p>
        </p:txBody>
      </p:sp>
    </p:spTree>
    <p:extLst>
      <p:ext uri="{BB962C8B-B14F-4D97-AF65-F5344CB8AC3E}">
        <p14:creationId xmlns:p14="http://schemas.microsoft.com/office/powerpoint/2010/main" val="2685101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Sales</a:t>
            </a:r>
            <a:endParaRPr lang="en-US" dirty="0"/>
          </a:p>
        </p:txBody>
      </p:sp>
      <p:sp>
        <p:nvSpPr>
          <p:cNvPr id="3" name="Content Placeholder 2"/>
          <p:cNvSpPr>
            <a:spLocks noGrp="1"/>
          </p:cNvSpPr>
          <p:nvPr>
            <p:ph idx="1"/>
          </p:nvPr>
        </p:nvSpPr>
        <p:spPr>
          <a:xfrm>
            <a:off x="788895" y="1434353"/>
            <a:ext cx="7620000" cy="4800600"/>
          </a:xfrm>
        </p:spPr>
        <p:txBody>
          <a:bodyPr>
            <a:normAutofit fontScale="92500" lnSpcReduction="20000"/>
          </a:bodyPr>
          <a:lstStyle/>
          <a:p>
            <a:pPr marL="114300" indent="0" fontAlgn="base">
              <a:buNone/>
            </a:pPr>
            <a:r>
              <a:rPr lang="en-US" b="1" dirty="0"/>
              <a:t>Do We Win or Lose Based on Price?</a:t>
            </a:r>
          </a:p>
          <a:p>
            <a:pPr marL="114300" indent="0" fontAlgn="base">
              <a:buNone/>
            </a:pPr>
            <a:r>
              <a:rPr lang="en-US" dirty="0"/>
              <a:t>By </a:t>
            </a:r>
            <a:r>
              <a:rPr lang="en-US" dirty="0">
                <a:hlinkClick r:id="rId3" tooltip="Posts by Mark Stiving"/>
              </a:rPr>
              <a:t>Mark Stiving</a:t>
            </a:r>
            <a:r>
              <a:rPr lang="en-US" dirty="0"/>
              <a:t> on February 14, 2014</a:t>
            </a:r>
          </a:p>
          <a:p>
            <a:pPr marL="114300" indent="0" fontAlgn="base">
              <a:buNone/>
            </a:pPr>
            <a:r>
              <a:rPr lang="en-US" dirty="0"/>
              <a:t>Of course we do.  But it’s not that simple.</a:t>
            </a:r>
          </a:p>
          <a:p>
            <a:pPr marL="114300" indent="0" fontAlgn="base">
              <a:buNone/>
            </a:pPr>
            <a:r>
              <a:rPr lang="en-US" dirty="0"/>
              <a:t>Ask a salesperson why we lost a deal and you’ll hear one of two answers:  The price was too high or the product wasn’t good enough.  Ask him why we won and you’ll hear it was because he had a great relationship with his customer.  Of course all these things matter, but they are rarely the driving factors</a:t>
            </a:r>
            <a:r>
              <a:rPr lang="en-US" dirty="0" smtClean="0"/>
              <a:t>.</a:t>
            </a:r>
          </a:p>
          <a:p>
            <a:pPr marL="114300" indent="0" fontAlgn="base">
              <a:buNone/>
            </a:pPr>
            <a:endParaRPr lang="en-US" dirty="0"/>
          </a:p>
          <a:p>
            <a:pPr marL="114300" indent="0">
              <a:buNone/>
            </a:pPr>
            <a:r>
              <a:rPr lang="en-US" sz="1800" dirty="0">
                <a:hlinkClick r:id="rId4"/>
              </a:rPr>
              <a:t>http://pragmaticpricing.com/2014/02/14/do-we-win-or-lose-based-on-price</a:t>
            </a:r>
            <a:r>
              <a:rPr lang="en-US" sz="1800" dirty="0" smtClean="0">
                <a:hlinkClick r:id="rId4"/>
              </a:rPr>
              <a:t>/</a:t>
            </a:r>
            <a:endParaRPr lang="en-US" sz="1800" dirty="0" smtClean="0"/>
          </a:p>
          <a:p>
            <a:endParaRPr lang="en-US" dirty="0"/>
          </a:p>
        </p:txBody>
      </p:sp>
    </p:spTree>
    <p:extLst>
      <p:ext uri="{BB962C8B-B14F-4D97-AF65-F5344CB8AC3E}">
        <p14:creationId xmlns:p14="http://schemas.microsoft.com/office/powerpoint/2010/main" val="42853384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557213" y="201706"/>
            <a:ext cx="80010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pPr eaLnBrk="1" hangingPunct="1"/>
            <a:r>
              <a:rPr lang="en-US" altLang="en-US" dirty="0" smtClean="0"/>
              <a:t>Pushing on Price is Also a “Test”</a:t>
            </a:r>
          </a:p>
        </p:txBody>
      </p:sp>
      <p:sp>
        <p:nvSpPr>
          <p:cNvPr id="26627" name="Rectangle 3"/>
          <p:cNvSpPr>
            <a:spLocks noChangeArrowheads="1"/>
          </p:cNvSpPr>
          <p:nvPr/>
        </p:nvSpPr>
        <p:spPr bwMode="auto">
          <a:xfrm>
            <a:off x="4876800" y="5641975"/>
            <a:ext cx="2895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a:t>Volume / performance</a:t>
            </a:r>
          </a:p>
        </p:txBody>
      </p:sp>
      <p:sp>
        <p:nvSpPr>
          <p:cNvPr id="3" name="Rectangle 2"/>
          <p:cNvSpPr/>
          <p:nvPr/>
        </p:nvSpPr>
        <p:spPr>
          <a:xfrm>
            <a:off x="4114800" y="2197100"/>
            <a:ext cx="4343400" cy="3429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685800" y="2163763"/>
            <a:ext cx="2362200" cy="3170237"/>
          </a:xfrm>
          <a:prstGeom prst="rect">
            <a:avLst/>
          </a:prstGeom>
          <a:solidFill>
            <a:schemeClr val="bg1">
              <a:lumMod val="95000"/>
            </a:schemeClr>
          </a:solidFill>
          <a:ln w="19050">
            <a:solidFill>
              <a:schemeClr val="bg1">
                <a:lumMod val="85000"/>
              </a:schemeClr>
            </a:solidFill>
          </a:ln>
        </p:spPr>
        <p:txBody>
          <a:bodyPr>
            <a:spAutoFit/>
          </a:bodyPr>
          <a:lstStyle/>
          <a:p>
            <a:pPr marL="342900" indent="-342900">
              <a:buFont typeface="Arial" pitchFamily="34" charset="0"/>
              <a:buChar char="•"/>
              <a:defRPr/>
            </a:pPr>
            <a:r>
              <a:rPr lang="en-US" sz="2000" dirty="0"/>
              <a:t>Procurement fears that they are the </a:t>
            </a:r>
            <a:r>
              <a:rPr lang="en-US" sz="2000" dirty="0">
                <a:solidFill>
                  <a:srgbClr val="9E292B"/>
                </a:solidFill>
              </a:rPr>
              <a:t>Red Dot</a:t>
            </a:r>
            <a:r>
              <a:rPr lang="en-US" sz="2000" dirty="0"/>
              <a:t>….</a:t>
            </a:r>
          </a:p>
          <a:p>
            <a:pPr marL="342900" indent="-342900">
              <a:buFont typeface="Arial" pitchFamily="34" charset="0"/>
              <a:buChar char="•"/>
              <a:defRPr/>
            </a:pPr>
            <a:r>
              <a:rPr lang="en-US" sz="2000" dirty="0"/>
              <a:t>You’re giving everyone else a better deal because you have no price discipline</a:t>
            </a:r>
          </a:p>
        </p:txBody>
      </p:sp>
      <p:sp>
        <p:nvSpPr>
          <p:cNvPr id="26630" name="Rectangle 9"/>
          <p:cNvSpPr>
            <a:spLocks noChangeArrowheads="1"/>
          </p:cNvSpPr>
          <p:nvPr/>
        </p:nvSpPr>
        <p:spPr bwMode="auto">
          <a:xfrm rot="-5400000">
            <a:off x="2466975" y="3711575"/>
            <a:ext cx="2895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a:t>Price</a:t>
            </a:r>
          </a:p>
        </p:txBody>
      </p:sp>
      <p:sp>
        <p:nvSpPr>
          <p:cNvPr id="26631" name="Rectangle 10"/>
          <p:cNvSpPr>
            <a:spLocks noChangeArrowheads="1"/>
          </p:cNvSpPr>
          <p:nvPr/>
        </p:nvSpPr>
        <p:spPr bwMode="auto">
          <a:xfrm rot="-5400000">
            <a:off x="3532187" y="2379663"/>
            <a:ext cx="765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i="1" dirty="0"/>
              <a:t>High</a:t>
            </a:r>
          </a:p>
        </p:txBody>
      </p:sp>
      <p:sp>
        <p:nvSpPr>
          <p:cNvPr id="26632" name="Rectangle 11"/>
          <p:cNvSpPr>
            <a:spLocks noChangeArrowheads="1"/>
          </p:cNvSpPr>
          <p:nvPr/>
        </p:nvSpPr>
        <p:spPr bwMode="auto">
          <a:xfrm rot="-5400000">
            <a:off x="3532187" y="5043488"/>
            <a:ext cx="765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i="1" dirty="0"/>
              <a:t>Low </a:t>
            </a:r>
          </a:p>
        </p:txBody>
      </p:sp>
      <p:sp>
        <p:nvSpPr>
          <p:cNvPr id="26633" name="Rectangle 12"/>
          <p:cNvSpPr>
            <a:spLocks noChangeArrowheads="1"/>
          </p:cNvSpPr>
          <p:nvPr/>
        </p:nvSpPr>
        <p:spPr bwMode="auto">
          <a:xfrm>
            <a:off x="4114800" y="5614988"/>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i="1" dirty="0"/>
              <a:t>Low</a:t>
            </a:r>
          </a:p>
        </p:txBody>
      </p:sp>
      <p:sp>
        <p:nvSpPr>
          <p:cNvPr id="26634" name="Rectangle 13"/>
          <p:cNvSpPr>
            <a:spLocks noChangeArrowheads="1"/>
          </p:cNvSpPr>
          <p:nvPr/>
        </p:nvSpPr>
        <p:spPr bwMode="auto">
          <a:xfrm>
            <a:off x="7696200" y="5626100"/>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i="1" dirty="0"/>
              <a:t>High</a:t>
            </a:r>
          </a:p>
        </p:txBody>
      </p:sp>
      <p:sp>
        <p:nvSpPr>
          <p:cNvPr id="6" name="Oval 5"/>
          <p:cNvSpPr/>
          <p:nvPr/>
        </p:nvSpPr>
        <p:spPr>
          <a:xfrm>
            <a:off x="4557713" y="3911600"/>
            <a:ext cx="190500" cy="14128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Oval 14"/>
          <p:cNvSpPr/>
          <p:nvPr/>
        </p:nvSpPr>
        <p:spPr>
          <a:xfrm>
            <a:off x="4343400" y="4718050"/>
            <a:ext cx="190500" cy="14287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Oval 15"/>
          <p:cNvSpPr/>
          <p:nvPr/>
        </p:nvSpPr>
        <p:spPr>
          <a:xfrm>
            <a:off x="5440363" y="3505200"/>
            <a:ext cx="190500" cy="14287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Oval 16"/>
          <p:cNvSpPr/>
          <p:nvPr/>
        </p:nvSpPr>
        <p:spPr>
          <a:xfrm>
            <a:off x="5119688" y="4114800"/>
            <a:ext cx="190500" cy="14287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Oval 17"/>
          <p:cNvSpPr/>
          <p:nvPr/>
        </p:nvSpPr>
        <p:spPr>
          <a:xfrm>
            <a:off x="6045200" y="3795713"/>
            <a:ext cx="190500" cy="14128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Oval 18"/>
          <p:cNvSpPr/>
          <p:nvPr/>
        </p:nvSpPr>
        <p:spPr>
          <a:xfrm>
            <a:off x="6191250" y="4495800"/>
            <a:ext cx="190500" cy="14287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Oval 19"/>
          <p:cNvSpPr/>
          <p:nvPr/>
        </p:nvSpPr>
        <p:spPr>
          <a:xfrm>
            <a:off x="7392988" y="2819400"/>
            <a:ext cx="303212" cy="284163"/>
          </a:xfrm>
          <a:prstGeom prst="ellipse">
            <a:avLst/>
          </a:prstGeom>
          <a:solidFill>
            <a:srgbClr val="9E29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Oval 20"/>
          <p:cNvSpPr/>
          <p:nvPr/>
        </p:nvSpPr>
        <p:spPr>
          <a:xfrm>
            <a:off x="7937500" y="4860925"/>
            <a:ext cx="190500" cy="14287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Oval 21"/>
          <p:cNvSpPr/>
          <p:nvPr/>
        </p:nvSpPr>
        <p:spPr>
          <a:xfrm>
            <a:off x="6705600" y="4043363"/>
            <a:ext cx="190500" cy="14287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644" name="Rectangle 22"/>
          <p:cNvSpPr>
            <a:spLocks noChangeArrowheads="1"/>
          </p:cNvSpPr>
          <p:nvPr/>
        </p:nvSpPr>
        <p:spPr bwMode="auto">
          <a:xfrm>
            <a:off x="4114800" y="1506538"/>
            <a:ext cx="434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i="1" dirty="0"/>
              <a:t>Pricing scatter plot - each dot is a customer price</a:t>
            </a:r>
          </a:p>
        </p:txBody>
      </p:sp>
      <p:sp>
        <p:nvSpPr>
          <p:cNvPr id="24" name="Oval 23"/>
          <p:cNvSpPr/>
          <p:nvPr/>
        </p:nvSpPr>
        <p:spPr>
          <a:xfrm>
            <a:off x="4879975" y="4221163"/>
            <a:ext cx="190500" cy="14128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Oval 24"/>
          <p:cNvSpPr/>
          <p:nvPr/>
        </p:nvSpPr>
        <p:spPr>
          <a:xfrm>
            <a:off x="4665663" y="5027613"/>
            <a:ext cx="190500" cy="14287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Oval 25"/>
          <p:cNvSpPr/>
          <p:nvPr/>
        </p:nvSpPr>
        <p:spPr>
          <a:xfrm>
            <a:off x="5441950" y="4424363"/>
            <a:ext cx="190500" cy="14128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Oval 26"/>
          <p:cNvSpPr/>
          <p:nvPr/>
        </p:nvSpPr>
        <p:spPr>
          <a:xfrm>
            <a:off x="6367463" y="4103688"/>
            <a:ext cx="190500" cy="14287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Oval 27"/>
          <p:cNvSpPr/>
          <p:nvPr/>
        </p:nvSpPr>
        <p:spPr>
          <a:xfrm>
            <a:off x="6513513" y="4805363"/>
            <a:ext cx="190500" cy="14128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Oval 28"/>
          <p:cNvSpPr/>
          <p:nvPr/>
        </p:nvSpPr>
        <p:spPr>
          <a:xfrm>
            <a:off x="8259763" y="5170488"/>
            <a:ext cx="190500" cy="14128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 name="Oval 29"/>
          <p:cNvSpPr/>
          <p:nvPr/>
        </p:nvSpPr>
        <p:spPr>
          <a:xfrm>
            <a:off x="7027863" y="4352925"/>
            <a:ext cx="190500" cy="14287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 name="Slide Number Placeholder 3"/>
          <p:cNvSpPr>
            <a:spLocks noGrp="1"/>
          </p:cNvSpPr>
          <p:nvPr>
            <p:ph type="sldNum" sz="quarter" idx="4294967295"/>
          </p:nvPr>
        </p:nvSpPr>
        <p:spPr>
          <a:xfrm>
            <a:off x="6705600" y="6648450"/>
            <a:ext cx="1905000" cy="457200"/>
          </a:xfrm>
          <a:prstGeom prst="rect">
            <a:avLst/>
          </a:prstGeom>
        </p:spPr>
        <p:txBody>
          <a:bodyPr/>
          <a:lstStyle/>
          <a:p>
            <a:pPr>
              <a:defRPr/>
            </a:pPr>
            <a:fld id="{3003F376-2583-455D-9DBC-FD2B96E0485E}" type="slidenum">
              <a:rPr lang="en-US" smtClean="0"/>
              <a:pPr>
                <a:defRPr/>
              </a:pPr>
              <a:t>38</a:t>
            </a:fld>
            <a:endParaRPr lang="en-US" dirty="0"/>
          </a:p>
        </p:txBody>
      </p:sp>
      <p:pic>
        <p:nvPicPr>
          <p:cNvPr id="26653"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06" y="5580063"/>
            <a:ext cx="938213"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2050433"/>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Essence of Selling is </a:t>
            </a:r>
            <a:r>
              <a:rPr lang="en-US" dirty="0" smtClean="0"/>
              <a:t>Teaching &amp; Learning</a:t>
            </a:r>
            <a:endParaRPr lang="en-US" dirty="0"/>
          </a:p>
        </p:txBody>
      </p:sp>
      <p:sp>
        <p:nvSpPr>
          <p:cNvPr id="3" name="Content Placeholder 2"/>
          <p:cNvSpPr>
            <a:spLocks noGrp="1"/>
          </p:cNvSpPr>
          <p:nvPr>
            <p:ph idx="1"/>
          </p:nvPr>
        </p:nvSpPr>
        <p:spPr>
          <a:xfrm>
            <a:off x="533400" y="1143000"/>
            <a:ext cx="7978588" cy="4902200"/>
          </a:xfrm>
        </p:spPr>
        <p:txBody>
          <a:bodyPr>
            <a:normAutofit fontScale="92500"/>
          </a:bodyPr>
          <a:lstStyle/>
          <a:p>
            <a:pPr marL="114300" indent="0" algn="ctr">
              <a:buNone/>
            </a:pPr>
            <a:r>
              <a:rPr lang="en-US" b="1" dirty="0"/>
              <a:t>Teach customers about the benefits of your product or service, don’t just </a:t>
            </a:r>
            <a:r>
              <a:rPr lang="en-US" b="1" dirty="0" smtClean="0"/>
              <a:t>list its features</a:t>
            </a:r>
          </a:p>
          <a:p>
            <a:pPr marL="114300" indent="0" algn="ctr">
              <a:buNone/>
            </a:pPr>
            <a:endParaRPr lang="en-US" sz="1100" b="1" dirty="0" smtClean="0"/>
          </a:p>
          <a:p>
            <a:pPr marL="114300" indent="0" algn="ctr">
              <a:buNone/>
            </a:pPr>
            <a:r>
              <a:rPr lang="en-US" b="1" i="1" dirty="0" smtClean="0"/>
              <a:t>A customer who buys a drill does not need a drill; the customer needs to make a hole</a:t>
            </a:r>
          </a:p>
          <a:p>
            <a:pPr lvl="2"/>
            <a:r>
              <a:rPr lang="en-US" sz="2400" dirty="0" smtClean="0"/>
              <a:t>Learn what benefits your customers care about.</a:t>
            </a:r>
            <a:endParaRPr lang="en-US" sz="2400" dirty="0"/>
          </a:p>
          <a:p>
            <a:pPr lvl="2"/>
            <a:r>
              <a:rPr lang="en-US" sz="2400" dirty="0" smtClean="0"/>
              <a:t>Learn what keeps your customers up at night</a:t>
            </a:r>
          </a:p>
          <a:p>
            <a:pPr lvl="2"/>
            <a:r>
              <a:rPr lang="en-US" dirty="0" smtClean="0"/>
              <a:t>Make sure the customer is </a:t>
            </a:r>
            <a:r>
              <a:rPr lang="en-US" dirty="0"/>
              <a:t>aware of </a:t>
            </a:r>
            <a:r>
              <a:rPr lang="en-US" dirty="0" smtClean="0"/>
              <a:t>how your </a:t>
            </a:r>
            <a:r>
              <a:rPr lang="en-US" dirty="0"/>
              <a:t>product or </a:t>
            </a:r>
            <a:r>
              <a:rPr lang="en-US" dirty="0" smtClean="0"/>
              <a:t>service can benefit them</a:t>
            </a:r>
          </a:p>
          <a:p>
            <a:pPr lvl="2"/>
            <a:r>
              <a:rPr lang="en-US" dirty="0" smtClean="0"/>
              <a:t>Make </a:t>
            </a:r>
            <a:r>
              <a:rPr lang="en-US" dirty="0"/>
              <a:t>the customer want to buy from you</a:t>
            </a:r>
            <a:r>
              <a:rPr lang="en-US" dirty="0" smtClean="0"/>
              <a:t>.</a:t>
            </a:r>
          </a:p>
          <a:p>
            <a:pPr lvl="2"/>
            <a:endParaRPr lang="en-US" sz="1100" dirty="0"/>
          </a:p>
          <a:p>
            <a:pPr marL="457200" lvl="1" indent="0">
              <a:buNone/>
            </a:pPr>
            <a:r>
              <a:rPr lang="en-US" sz="3200" b="1" i="1" dirty="0"/>
              <a:t>Don’t turn the call into a pricing negotiation</a:t>
            </a:r>
          </a:p>
          <a:p>
            <a:pPr lvl="2"/>
            <a:endParaRPr lang="en-US" sz="3200" b="1" i="1" dirty="0"/>
          </a:p>
          <a:p>
            <a:endParaRPr lang="en-US" dirty="0"/>
          </a:p>
        </p:txBody>
      </p:sp>
    </p:spTree>
    <p:extLst>
      <p:ext uri="{BB962C8B-B14F-4D97-AF65-F5344CB8AC3E}">
        <p14:creationId xmlns:p14="http://schemas.microsoft.com/office/powerpoint/2010/main" val="3232240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Portland Freelancers’ Café</a:t>
            </a:r>
            <a:endParaRPr lang="en-US" dirty="0"/>
          </a:p>
        </p:txBody>
      </p:sp>
      <p:sp>
        <p:nvSpPr>
          <p:cNvPr id="3" name="Content Placeholder 2"/>
          <p:cNvSpPr>
            <a:spLocks noGrp="1"/>
          </p:cNvSpPr>
          <p:nvPr>
            <p:ph idx="1"/>
          </p:nvPr>
        </p:nvSpPr>
        <p:spPr>
          <a:xfrm>
            <a:off x="762000" y="914400"/>
            <a:ext cx="7620000" cy="5181600"/>
          </a:xfrm>
        </p:spPr>
        <p:txBody>
          <a:bodyPr>
            <a:normAutofit/>
          </a:bodyPr>
          <a:lstStyle/>
          <a:p>
            <a:pPr marL="114300" indent="0">
              <a:buNone/>
            </a:pPr>
            <a:r>
              <a:rPr lang="en-US" b="1" dirty="0"/>
              <a:t>1.  </a:t>
            </a:r>
            <a:r>
              <a:rPr lang="en-US" sz="2800" b="1" dirty="0"/>
              <a:t>Evaluate the economics-of-one-unit analysis that Amy and Steve conducted and then answer the following: </a:t>
            </a:r>
            <a:endParaRPr lang="en-US" sz="2800" dirty="0"/>
          </a:p>
          <a:p>
            <a:pPr marL="571500" indent="-457200">
              <a:buFont typeface="+mj-lt"/>
              <a:buAutoNum type="alphaLcParenR"/>
            </a:pPr>
            <a:r>
              <a:rPr lang="en-US" sz="1800" dirty="0" smtClean="0"/>
              <a:t>Amy </a:t>
            </a:r>
            <a:r>
              <a:rPr lang="en-US" sz="1800" dirty="0"/>
              <a:t>and Steve assumed that, for every $6 in sales, $4 will come from selling computer-related services. Calculate what percentage of their total sales revenue per unit this $4 represents. </a:t>
            </a:r>
            <a:r>
              <a:rPr lang="en-US" sz="1800" dirty="0" smtClean="0"/>
              <a:t/>
            </a:r>
            <a:br>
              <a:rPr lang="en-US" sz="1800" dirty="0" smtClean="0"/>
            </a:br>
            <a:r>
              <a:rPr lang="en-US" sz="1800" b="1" dirty="0" smtClean="0"/>
              <a:t/>
            </a:r>
            <a:br>
              <a:rPr lang="en-US" sz="1800" b="1" dirty="0" smtClean="0"/>
            </a:br>
            <a:endParaRPr lang="en-US" sz="1800" b="1" dirty="0"/>
          </a:p>
          <a:p>
            <a:pPr marL="571500" indent="-457200">
              <a:buFont typeface="+mj-lt"/>
              <a:buAutoNum type="alphaLcParenR"/>
            </a:pPr>
            <a:r>
              <a:rPr lang="en-US" sz="1800" dirty="0" smtClean="0"/>
              <a:t>For </a:t>
            </a:r>
            <a:r>
              <a:rPr lang="en-US" sz="1800" dirty="0"/>
              <a:t>every $2 in food and beverage sales, Amy and Steve assumed that their COGS per unit would be $1</a:t>
            </a:r>
            <a:r>
              <a:rPr lang="en-US" sz="1800" dirty="0" smtClean="0"/>
              <a:t>. </a:t>
            </a:r>
            <a:r>
              <a:rPr lang="en-US" sz="1800" i="1" dirty="0" smtClean="0"/>
              <a:t>(note: Other Variable Cost, Manager’s Commission not included in markup calculation)   </a:t>
            </a:r>
            <a:r>
              <a:rPr lang="en-US" sz="1800" dirty="0"/>
              <a:t>Calculate the markup percentage. </a:t>
            </a:r>
            <a:r>
              <a:rPr lang="en-US" sz="1800" dirty="0" smtClean="0"/>
              <a:t/>
            </a:r>
            <a:br>
              <a:rPr lang="en-US" sz="1800" dirty="0" smtClean="0"/>
            </a:br>
            <a:endParaRPr lang="en-US" sz="1800" b="1" dirty="0"/>
          </a:p>
          <a:p>
            <a:pPr marL="571500" indent="-457200">
              <a:buFont typeface="+mj-lt"/>
              <a:buAutoNum type="alphaLcParenR"/>
            </a:pPr>
            <a:r>
              <a:rPr lang="en-US" sz="1800" dirty="0" smtClean="0"/>
              <a:t>For </a:t>
            </a:r>
            <a:r>
              <a:rPr lang="en-US" sz="1800" dirty="0"/>
              <a:t>every $4 in computer services sales, Amy and Steve assumed that their COGS per unit would be 25 cents. Calculate the markup percentage</a:t>
            </a:r>
            <a:r>
              <a:rPr lang="en-US" sz="1800" dirty="0" smtClean="0"/>
              <a:t>.</a:t>
            </a:r>
            <a:br>
              <a:rPr lang="en-US" sz="1800" dirty="0" smtClean="0"/>
            </a:br>
            <a:r>
              <a:rPr lang="en-US" sz="1800" dirty="0" smtClean="0"/>
              <a:t> </a:t>
            </a:r>
          </a:p>
          <a:p>
            <a:endParaRPr lang="en-US" dirty="0"/>
          </a:p>
        </p:txBody>
      </p:sp>
    </p:spTree>
    <p:extLst>
      <p:ext uri="{BB962C8B-B14F-4D97-AF65-F5344CB8AC3E}">
        <p14:creationId xmlns:p14="http://schemas.microsoft.com/office/powerpoint/2010/main" val="12447090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6858000" y="6324600"/>
            <a:ext cx="2133600" cy="365125"/>
          </a:xfrm>
          <a:prstGeom prst="rect">
            <a:avLst/>
          </a:prstGeom>
        </p:spPr>
        <p:txBody>
          <a:bodyPr/>
          <a:lstStyle/>
          <a:p>
            <a:pPr>
              <a:defRPr/>
            </a:pPr>
            <a:fld id="{2E7F68D8-A970-453F-8120-090EFFC6A7C5}" type="slidenum">
              <a:rPr lang="en-US" smtClean="0">
                <a:solidFill>
                  <a:prstClr val="black">
                    <a:tint val="75000"/>
                  </a:prstClr>
                </a:solidFill>
              </a:rPr>
              <a:pPr>
                <a:defRPr/>
              </a:pPr>
              <a:t>40</a:t>
            </a:fld>
            <a:endParaRPr lang="en-US" dirty="0">
              <a:solidFill>
                <a:prstClr val="black">
                  <a:tint val="75000"/>
                </a:prstClr>
              </a:solidFill>
            </a:endParaRPr>
          </a:p>
        </p:txBody>
      </p:sp>
      <p:sp>
        <p:nvSpPr>
          <p:cNvPr id="10" name="TextBox 9"/>
          <p:cNvSpPr txBox="1"/>
          <p:nvPr/>
        </p:nvSpPr>
        <p:spPr>
          <a:xfrm>
            <a:off x="101169" y="145915"/>
            <a:ext cx="8686800" cy="523220"/>
          </a:xfrm>
          <a:prstGeom prst="rect">
            <a:avLst/>
          </a:prstGeom>
          <a:noFill/>
        </p:spPr>
        <p:txBody>
          <a:bodyPr wrap="square" rtlCol="0">
            <a:spAutoFit/>
          </a:bodyPr>
          <a:lstStyle/>
          <a:p>
            <a:r>
              <a:rPr lang="en-US" sz="2800" b="1" i="1" dirty="0">
                <a:solidFill>
                  <a:prstClr val="black"/>
                </a:solidFill>
              </a:rPr>
              <a:t>HOW TO CLOSE THE </a:t>
            </a:r>
            <a:r>
              <a:rPr lang="en-US" sz="2800" b="1" i="1" dirty="0" smtClean="0">
                <a:solidFill>
                  <a:prstClr val="black"/>
                </a:solidFill>
              </a:rPr>
              <a:t>SALE (Posted </a:t>
            </a:r>
            <a:r>
              <a:rPr lang="en-US" sz="2800" b="1" i="1" dirty="0">
                <a:solidFill>
                  <a:prstClr val="black"/>
                </a:solidFill>
              </a:rPr>
              <a:t>on September 23, </a:t>
            </a:r>
            <a:r>
              <a:rPr lang="en-US" sz="2800" b="1" i="1" dirty="0" smtClean="0">
                <a:solidFill>
                  <a:prstClr val="black"/>
                </a:solidFill>
              </a:rPr>
              <a:t>2014)</a:t>
            </a:r>
            <a:endParaRPr lang="en-US" sz="2800" b="1" i="1" dirty="0">
              <a:solidFill>
                <a:prstClr val="black"/>
              </a:solidFill>
            </a:endParaRPr>
          </a:p>
        </p:txBody>
      </p:sp>
      <p:sp>
        <p:nvSpPr>
          <p:cNvPr id="3" name="Rectangle 2"/>
          <p:cNvSpPr/>
          <p:nvPr/>
        </p:nvSpPr>
        <p:spPr>
          <a:xfrm>
            <a:off x="329337" y="914400"/>
            <a:ext cx="8465889" cy="5386090"/>
          </a:xfrm>
          <a:prstGeom prst="rect">
            <a:avLst/>
          </a:prstGeom>
        </p:spPr>
        <p:txBody>
          <a:bodyPr wrap="square">
            <a:spAutoFit/>
          </a:bodyPr>
          <a:lstStyle/>
          <a:p>
            <a:pPr lvl="0">
              <a:spcBef>
                <a:spcPct val="20000"/>
              </a:spcBef>
            </a:pPr>
            <a:r>
              <a:rPr lang="en-US" sz="2000" dirty="0">
                <a:solidFill>
                  <a:prstClr val="black"/>
                </a:solidFill>
                <a:hlinkClick r:id="rId3"/>
              </a:rPr>
              <a:t>http://www.flourishthriveacademy.com/2014/09/23/how-to-close-the-sale</a:t>
            </a:r>
            <a:r>
              <a:rPr lang="en-US" sz="2000" dirty="0" smtClean="0">
                <a:solidFill>
                  <a:prstClr val="black"/>
                </a:solidFill>
                <a:hlinkClick r:id="rId3"/>
              </a:rPr>
              <a:t>/</a:t>
            </a:r>
            <a:endParaRPr lang="en-US" sz="2000" dirty="0" smtClean="0">
              <a:solidFill>
                <a:prstClr val="black"/>
              </a:solidFill>
            </a:endParaRPr>
          </a:p>
          <a:p>
            <a:pPr lvl="0">
              <a:spcBef>
                <a:spcPct val="20000"/>
              </a:spcBef>
            </a:pPr>
            <a:endParaRPr lang="en-US" sz="2000" dirty="0">
              <a:solidFill>
                <a:prstClr val="black"/>
              </a:solidFill>
            </a:endParaRPr>
          </a:p>
          <a:p>
            <a:pPr lvl="0">
              <a:spcBef>
                <a:spcPct val="20000"/>
              </a:spcBef>
            </a:pPr>
            <a:endParaRPr lang="en-US" sz="2000" dirty="0" smtClean="0">
              <a:solidFill>
                <a:prstClr val="black"/>
              </a:solidFill>
            </a:endParaRPr>
          </a:p>
          <a:p>
            <a:pPr lvl="0">
              <a:spcBef>
                <a:spcPct val="20000"/>
              </a:spcBef>
            </a:pPr>
            <a:r>
              <a:rPr lang="en-US" sz="3600" i="1" dirty="0" smtClean="0">
                <a:solidFill>
                  <a:prstClr val="black"/>
                </a:solidFill>
              </a:rPr>
              <a:t>People will rarely tell you the real reason they didn’t buy something or use your product – they usually just say they “don’t need it” or “don’t have the money”.</a:t>
            </a:r>
          </a:p>
          <a:p>
            <a:pPr lvl="0">
              <a:spcBef>
                <a:spcPct val="20000"/>
              </a:spcBef>
            </a:pPr>
            <a:endParaRPr lang="en-US" sz="3600" i="1" dirty="0">
              <a:solidFill>
                <a:prstClr val="black"/>
              </a:solidFill>
            </a:endParaRPr>
          </a:p>
          <a:p>
            <a:pPr lvl="0">
              <a:spcBef>
                <a:spcPct val="20000"/>
              </a:spcBef>
            </a:pPr>
            <a:r>
              <a:rPr lang="en-US" sz="3600" i="1" dirty="0" smtClean="0">
                <a:solidFill>
                  <a:prstClr val="black"/>
                </a:solidFill>
              </a:rPr>
              <a:t>You must listen to find out the real reason.</a:t>
            </a:r>
            <a:endParaRPr lang="en-US" sz="3600" i="1" dirty="0">
              <a:solidFill>
                <a:prstClr val="black"/>
              </a:solidFill>
            </a:endParaRPr>
          </a:p>
          <a:p>
            <a:pPr lvl="0">
              <a:spcBef>
                <a:spcPct val="20000"/>
              </a:spcBef>
            </a:pPr>
            <a:endParaRPr lang="en-US" sz="3200" dirty="0">
              <a:solidFill>
                <a:prstClr val="black"/>
              </a:solidFill>
            </a:endParaRPr>
          </a:p>
        </p:txBody>
      </p:sp>
    </p:spTree>
    <p:extLst>
      <p:ext uri="{BB962C8B-B14F-4D97-AF65-F5344CB8AC3E}">
        <p14:creationId xmlns:p14="http://schemas.microsoft.com/office/powerpoint/2010/main" val="19913508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One Basic Principle of Good </a:t>
            </a:r>
            <a:r>
              <a:rPr lang="en-US" altLang="en-US" dirty="0" smtClean="0"/>
              <a:t>Selling</a:t>
            </a:r>
            <a:endParaRPr lang="en-US" dirty="0"/>
          </a:p>
        </p:txBody>
      </p:sp>
      <p:grpSp>
        <p:nvGrpSpPr>
          <p:cNvPr id="5" name="Group 11"/>
          <p:cNvGrpSpPr>
            <a:grpSpLocks/>
          </p:cNvGrpSpPr>
          <p:nvPr/>
        </p:nvGrpSpPr>
        <p:grpSpPr bwMode="auto">
          <a:xfrm>
            <a:off x="844548" y="1161143"/>
            <a:ext cx="3159125" cy="4140200"/>
            <a:chOff x="844062" y="1345474"/>
            <a:chExt cx="3159369" cy="4140927"/>
          </a:xfrm>
        </p:grpSpPr>
        <p:grpSp>
          <p:nvGrpSpPr>
            <p:cNvPr id="6" name="Group 2"/>
            <p:cNvGrpSpPr>
              <a:grpSpLocks/>
            </p:cNvGrpSpPr>
            <p:nvPr/>
          </p:nvGrpSpPr>
          <p:grpSpPr bwMode="auto">
            <a:xfrm>
              <a:off x="844062" y="1345474"/>
              <a:ext cx="3159369" cy="4140927"/>
              <a:chOff x="726830" y="1524000"/>
              <a:chExt cx="3159369" cy="3812977"/>
            </a:xfrm>
          </p:grpSpPr>
          <p:sp>
            <p:nvSpPr>
              <p:cNvPr id="8" name="Rectangle 3"/>
              <p:cNvSpPr>
                <a:spLocks noChangeArrowheads="1"/>
              </p:cNvSpPr>
              <p:nvPr/>
            </p:nvSpPr>
            <p:spPr bwMode="auto">
              <a:xfrm>
                <a:off x="726830" y="1524000"/>
                <a:ext cx="3159369" cy="65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b="1" dirty="0"/>
                  <a:t>Get beyond “what” the </a:t>
                </a:r>
                <a:r>
                  <a:rPr lang="en-US" altLang="en-US" sz="2000" b="1" dirty="0" smtClean="0"/>
                  <a:t>customer </a:t>
                </a:r>
                <a:r>
                  <a:rPr lang="en-US" altLang="en-US" sz="2000" b="1" dirty="0"/>
                  <a:t>is doing…</a:t>
                </a:r>
              </a:p>
            </p:txBody>
          </p:sp>
          <p:sp>
            <p:nvSpPr>
              <p:cNvPr id="9" name="Rectangle 5"/>
              <p:cNvSpPr>
                <a:spLocks noChangeArrowheads="1"/>
              </p:cNvSpPr>
              <p:nvPr/>
            </p:nvSpPr>
            <p:spPr bwMode="auto">
              <a:xfrm>
                <a:off x="1066800" y="4321314"/>
                <a:ext cx="1905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altLang="en-US" sz="2000" dirty="0"/>
                  <a:t>Language</a:t>
                </a:r>
              </a:p>
              <a:p>
                <a:pPr eaLnBrk="1" hangingPunct="1">
                  <a:buFont typeface="Arial" charset="0"/>
                  <a:buChar char="•"/>
                </a:pPr>
                <a:r>
                  <a:rPr lang="en-US" altLang="en-US" sz="2000" dirty="0"/>
                  <a:t>Actions</a:t>
                </a:r>
              </a:p>
              <a:p>
                <a:pPr eaLnBrk="1" hangingPunct="1">
                  <a:buFont typeface="Arial" charset="0"/>
                  <a:buChar char="•"/>
                </a:pPr>
                <a:r>
                  <a:rPr lang="en-US" altLang="en-US" sz="2000" dirty="0"/>
                  <a:t>Behaviors</a:t>
                </a:r>
              </a:p>
            </p:txBody>
          </p:sp>
        </p:gr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756" y="2279750"/>
              <a:ext cx="2615717" cy="174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12"/>
          <p:cNvGrpSpPr>
            <a:grpSpLocks/>
          </p:cNvGrpSpPr>
          <p:nvPr/>
        </p:nvGrpSpPr>
        <p:grpSpPr bwMode="auto">
          <a:xfrm>
            <a:off x="4877019" y="1161143"/>
            <a:ext cx="3159125" cy="4445000"/>
            <a:chOff x="4917831" y="1345474"/>
            <a:chExt cx="3159369" cy="4445726"/>
          </a:xfrm>
        </p:grpSpPr>
        <p:grpSp>
          <p:nvGrpSpPr>
            <p:cNvPr id="11" name="Group 6"/>
            <p:cNvGrpSpPr>
              <a:grpSpLocks/>
            </p:cNvGrpSpPr>
            <p:nvPr/>
          </p:nvGrpSpPr>
          <p:grpSpPr bwMode="auto">
            <a:xfrm>
              <a:off x="4917831" y="1345474"/>
              <a:ext cx="3159369" cy="4445726"/>
              <a:chOff x="4800599" y="1524000"/>
              <a:chExt cx="3159369" cy="4117776"/>
            </a:xfrm>
          </p:grpSpPr>
          <p:sp>
            <p:nvSpPr>
              <p:cNvPr id="13" name="Rectangle 4"/>
              <p:cNvSpPr>
                <a:spLocks noChangeArrowheads="1"/>
              </p:cNvSpPr>
              <p:nvPr/>
            </p:nvSpPr>
            <p:spPr bwMode="auto">
              <a:xfrm>
                <a:off x="4800599" y="1524000"/>
                <a:ext cx="31593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b="1" dirty="0"/>
                  <a:t>…to “why” they are doing it…</a:t>
                </a:r>
              </a:p>
            </p:txBody>
          </p:sp>
          <p:sp>
            <p:nvSpPr>
              <p:cNvPr id="14" name="Rectangle 7"/>
              <p:cNvSpPr>
                <a:spLocks noChangeArrowheads="1"/>
              </p:cNvSpPr>
              <p:nvPr/>
            </p:nvSpPr>
            <p:spPr bwMode="auto">
              <a:xfrm>
                <a:off x="4953000" y="4318337"/>
                <a:ext cx="300696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altLang="en-US" sz="2000" dirty="0"/>
                  <a:t>Needs</a:t>
                </a:r>
              </a:p>
              <a:p>
                <a:pPr eaLnBrk="1" hangingPunct="1">
                  <a:buFont typeface="Arial" charset="0"/>
                  <a:buChar char="•"/>
                </a:pPr>
                <a:r>
                  <a:rPr lang="en-US" altLang="en-US" sz="2000" dirty="0"/>
                  <a:t>Underlying Interests</a:t>
                </a:r>
              </a:p>
              <a:p>
                <a:pPr eaLnBrk="1" hangingPunct="1">
                  <a:buFont typeface="Arial" charset="0"/>
                  <a:buChar char="•"/>
                </a:pPr>
                <a:r>
                  <a:rPr lang="en-US" altLang="en-US" sz="2000" dirty="0"/>
                  <a:t>Fears</a:t>
                </a:r>
              </a:p>
              <a:p>
                <a:pPr eaLnBrk="1" hangingPunct="1">
                  <a:buFont typeface="Arial" charset="0"/>
                  <a:buChar char="•"/>
                </a:pPr>
                <a:r>
                  <a:rPr lang="en-US" altLang="en-US" sz="2000" dirty="0"/>
                  <a:t>Motivations</a:t>
                </a:r>
              </a:p>
            </p:txBody>
          </p:sp>
        </p:grpSp>
        <p:pic>
          <p:nvPicPr>
            <p:cNvPr id="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8033" y="2279748"/>
              <a:ext cx="2458964" cy="1754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angle 2"/>
          <p:cNvSpPr/>
          <p:nvPr/>
        </p:nvSpPr>
        <p:spPr>
          <a:xfrm>
            <a:off x="1148208" y="5697585"/>
            <a:ext cx="6851650" cy="646331"/>
          </a:xfrm>
          <a:prstGeom prst="rect">
            <a:avLst/>
          </a:prstGeom>
        </p:spPr>
        <p:txBody>
          <a:bodyPr wrap="square">
            <a:spAutoFit/>
          </a:bodyPr>
          <a:lstStyle/>
          <a:p>
            <a:pPr algn="ctr"/>
            <a:r>
              <a:rPr lang="en-US" sz="3600" b="1" dirty="0">
                <a:solidFill>
                  <a:srgbClr val="FF0000"/>
                </a:solidFill>
              </a:rPr>
              <a:t>Turn Objections Into </a:t>
            </a:r>
            <a:r>
              <a:rPr lang="en-US" sz="3600" b="1" dirty="0" smtClean="0">
                <a:solidFill>
                  <a:srgbClr val="FF0000"/>
                </a:solidFill>
              </a:rPr>
              <a:t>Advantages</a:t>
            </a:r>
            <a:endParaRPr lang="en-US" sz="3600" b="1" dirty="0">
              <a:solidFill>
                <a:srgbClr val="FF0000"/>
              </a:solidFill>
            </a:endParaRPr>
          </a:p>
        </p:txBody>
      </p:sp>
    </p:spTree>
    <p:extLst>
      <p:ext uri="{BB962C8B-B14F-4D97-AF65-F5344CB8AC3E}">
        <p14:creationId xmlns:p14="http://schemas.microsoft.com/office/powerpoint/2010/main" val="17540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r>
              <a:rPr lang="en-US" sz="4000" dirty="0" smtClean="0">
                <a:latin typeface="Arial" pitchFamily="-123" charset="0"/>
                <a:ea typeface="ＭＳ Ｐゴシック" pitchFamily="-123" charset="-128"/>
                <a:cs typeface="ＭＳ Ｐゴシック" pitchFamily="-123" charset="-128"/>
              </a:rPr>
              <a:t>Revenue Forecasting</a:t>
            </a:r>
            <a:endParaRPr lang="en-US" sz="4000" dirty="0">
              <a:latin typeface="Arial" pitchFamily="-123" charset="0"/>
              <a:ea typeface="ＭＳ Ｐゴシック" pitchFamily="-123" charset="-128"/>
              <a:cs typeface="ＭＳ Ｐゴシック" pitchFamily="-123" charset="-128"/>
            </a:endParaRPr>
          </a:p>
        </p:txBody>
      </p:sp>
      <p:sp>
        <p:nvSpPr>
          <p:cNvPr id="3" name="Content Placeholder 2"/>
          <p:cNvSpPr>
            <a:spLocks noGrp="1"/>
          </p:cNvSpPr>
          <p:nvPr>
            <p:ph idx="1"/>
          </p:nvPr>
        </p:nvSpPr>
        <p:spPr>
          <a:xfrm>
            <a:off x="304800" y="990600"/>
            <a:ext cx="8534400" cy="5055667"/>
          </a:xfrm>
        </p:spPr>
        <p:txBody>
          <a:bodyPr>
            <a:noAutofit/>
          </a:bodyPr>
          <a:lstStyle/>
          <a:p>
            <a:pPr marL="114300" indent="0">
              <a:buNone/>
            </a:pPr>
            <a:r>
              <a:rPr lang="en-US" sz="2400" dirty="0" smtClean="0"/>
              <a:t>Forecasts of new businesses are usually wrong  as assumptions about how to get that first customer have not been tested</a:t>
            </a:r>
          </a:p>
          <a:p>
            <a:pPr marL="114300" indent="0">
              <a:buNone/>
            </a:pPr>
            <a:endParaRPr lang="en-US" sz="1000" dirty="0" smtClean="0"/>
          </a:p>
          <a:p>
            <a:pPr marL="114300" indent="0">
              <a:buNone/>
            </a:pPr>
            <a:r>
              <a:rPr lang="en-US" sz="2400" dirty="0" smtClean="0"/>
              <a:t>Why is it important if it is usually impossible to predict correctly?</a:t>
            </a:r>
          </a:p>
          <a:p>
            <a:pPr lvl="1"/>
            <a:r>
              <a:rPr lang="en-US" sz="2400" dirty="0" smtClean="0"/>
              <a:t>Helps you understand your business</a:t>
            </a:r>
          </a:p>
          <a:p>
            <a:pPr lvl="1"/>
            <a:r>
              <a:rPr lang="en-US" sz="2400" dirty="0" smtClean="0"/>
              <a:t>Goal setting</a:t>
            </a:r>
          </a:p>
          <a:p>
            <a:pPr lvl="1"/>
            <a:r>
              <a:rPr lang="en-US" sz="2400" dirty="0" smtClean="0"/>
              <a:t>Benchmarking</a:t>
            </a:r>
          </a:p>
          <a:p>
            <a:pPr lvl="1"/>
            <a:r>
              <a:rPr lang="en-US" sz="2400" dirty="0" smtClean="0"/>
              <a:t>Testing assumptions</a:t>
            </a:r>
          </a:p>
          <a:p>
            <a:pPr marL="114300" indent="0">
              <a:buNone/>
            </a:pPr>
            <a:endParaRPr lang="en-US" sz="1000" dirty="0"/>
          </a:p>
          <a:p>
            <a:pPr marL="114300" indent="0">
              <a:buNone/>
            </a:pPr>
            <a:r>
              <a:rPr lang="en-US" sz="2400" dirty="0" smtClean="0"/>
              <a:t>How conservative or optimistic should you be?</a:t>
            </a:r>
          </a:p>
          <a:p>
            <a:pPr lvl="1"/>
            <a:r>
              <a:rPr lang="en-US" sz="2400" dirty="0" smtClean="0"/>
              <a:t>Being realistic gives you credibility (particularly to banks)</a:t>
            </a:r>
          </a:p>
          <a:p>
            <a:pPr lvl="1"/>
            <a:r>
              <a:rPr lang="en-US" sz="2400" dirty="0" smtClean="0"/>
              <a:t>But numbers that are too conservative are not attractive to investors</a:t>
            </a:r>
          </a:p>
          <a:p>
            <a:pPr marL="411480" lvl="1" indent="0" algn="ctr">
              <a:buNone/>
            </a:pPr>
            <a:r>
              <a:rPr lang="en-US" sz="2400" dirty="0" smtClean="0"/>
              <a:t/>
            </a:r>
            <a:br>
              <a:rPr lang="en-US" sz="2400" dirty="0" smtClean="0"/>
            </a:br>
            <a:r>
              <a:rPr lang="en-US" sz="2400" dirty="0" smtClean="0"/>
              <a:t>	</a:t>
            </a:r>
          </a:p>
          <a:p>
            <a:pPr lvl="1"/>
            <a:endParaRPr lang="en-US" sz="2400" dirty="0"/>
          </a:p>
        </p:txBody>
      </p:sp>
    </p:spTree>
    <p:extLst>
      <p:ext uri="{BB962C8B-B14F-4D97-AF65-F5344CB8AC3E}">
        <p14:creationId xmlns:p14="http://schemas.microsoft.com/office/powerpoint/2010/main" val="25827013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7086"/>
            <a:ext cx="7620000" cy="1143000"/>
          </a:xfrm>
        </p:spPr>
        <p:txBody>
          <a:bodyPr/>
          <a:lstStyle/>
          <a:p>
            <a:r>
              <a:rPr lang="en-US" dirty="0" smtClean="0"/>
              <a:t>Modeling</a:t>
            </a:r>
            <a:endParaRPr lang="en-US" dirty="0"/>
          </a:p>
        </p:txBody>
      </p:sp>
      <p:sp>
        <p:nvSpPr>
          <p:cNvPr id="3" name="Content Placeholder 2"/>
          <p:cNvSpPr>
            <a:spLocks noGrp="1"/>
          </p:cNvSpPr>
          <p:nvPr>
            <p:ph idx="1"/>
          </p:nvPr>
        </p:nvSpPr>
        <p:spPr>
          <a:xfrm>
            <a:off x="762000" y="990600"/>
            <a:ext cx="7620000" cy="5105400"/>
          </a:xfrm>
        </p:spPr>
        <p:txBody>
          <a:bodyPr>
            <a:normAutofit fontScale="92500" lnSpcReduction="10000"/>
          </a:bodyPr>
          <a:lstStyle/>
          <a:p>
            <a:r>
              <a:rPr lang="en-US" dirty="0" smtClean="0"/>
              <a:t>Infinite number of ways to model revenue</a:t>
            </a:r>
          </a:p>
          <a:p>
            <a:endParaRPr lang="en-US" dirty="0" smtClean="0"/>
          </a:p>
          <a:p>
            <a:r>
              <a:rPr lang="en-US" dirty="0" smtClean="0"/>
              <a:t>Model should depend on the variables important to the business</a:t>
            </a:r>
          </a:p>
          <a:p>
            <a:endParaRPr lang="en-US" dirty="0" smtClean="0"/>
          </a:p>
          <a:p>
            <a:r>
              <a:rPr lang="en-US" dirty="0" smtClean="0"/>
              <a:t>More complex models difficult to follow</a:t>
            </a:r>
          </a:p>
          <a:p>
            <a:endParaRPr lang="en-US" dirty="0" smtClean="0"/>
          </a:p>
          <a:p>
            <a:r>
              <a:rPr lang="en-US" dirty="0" smtClean="0"/>
              <a:t>Simple models may obscure information </a:t>
            </a:r>
          </a:p>
          <a:p>
            <a:endParaRPr lang="en-US" dirty="0" smtClean="0"/>
          </a:p>
          <a:p>
            <a:r>
              <a:rPr lang="en-US" dirty="0" smtClean="0"/>
              <a:t>Also a way to show how costs may scale</a:t>
            </a:r>
          </a:p>
        </p:txBody>
      </p:sp>
    </p:spTree>
    <p:extLst>
      <p:ext uri="{BB962C8B-B14F-4D97-AF65-F5344CB8AC3E}">
        <p14:creationId xmlns:p14="http://schemas.microsoft.com/office/powerpoint/2010/main" val="10617059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Revenue Models</a:t>
            </a:r>
            <a:endParaRPr lang="en-US" dirty="0"/>
          </a:p>
        </p:txBody>
      </p:sp>
      <p:sp>
        <p:nvSpPr>
          <p:cNvPr id="3" name="Content Placeholder 2"/>
          <p:cNvSpPr>
            <a:spLocks noGrp="1"/>
          </p:cNvSpPr>
          <p:nvPr>
            <p:ph idx="1"/>
          </p:nvPr>
        </p:nvSpPr>
        <p:spPr>
          <a:xfrm>
            <a:off x="457200" y="990600"/>
            <a:ext cx="7620000" cy="4800600"/>
          </a:xfrm>
        </p:spPr>
        <p:txBody>
          <a:bodyPr>
            <a:normAutofit fontScale="92500" lnSpcReduction="20000"/>
          </a:bodyPr>
          <a:lstStyle/>
          <a:p>
            <a:r>
              <a:rPr lang="en-US" dirty="0" smtClean="0"/>
              <a:t>Sell something for a one time cost</a:t>
            </a:r>
          </a:p>
          <a:p>
            <a:r>
              <a:rPr lang="en-US" dirty="0" smtClean="0"/>
              <a:t>Subscriptions</a:t>
            </a:r>
          </a:p>
          <a:p>
            <a:r>
              <a:rPr lang="en-US" dirty="0" smtClean="0"/>
              <a:t>Advertising</a:t>
            </a:r>
          </a:p>
          <a:p>
            <a:r>
              <a:rPr lang="en-US" dirty="0" smtClean="0"/>
              <a:t>Data</a:t>
            </a:r>
          </a:p>
          <a:p>
            <a:r>
              <a:rPr lang="en-US" dirty="0" smtClean="0"/>
              <a:t>Transaction Platforms</a:t>
            </a:r>
          </a:p>
          <a:p>
            <a:r>
              <a:rPr lang="en-US" dirty="0" smtClean="0"/>
              <a:t>Freemium</a:t>
            </a:r>
          </a:p>
          <a:p>
            <a:r>
              <a:rPr lang="en-US" dirty="0" smtClean="0"/>
              <a:t>Other Variations</a:t>
            </a:r>
          </a:p>
          <a:p>
            <a:pPr lvl="1">
              <a:buFont typeface="Calibri" panose="020F0502020204030204" pitchFamily="34" charset="0"/>
              <a:buChar char="₋"/>
            </a:pPr>
            <a:r>
              <a:rPr lang="en-US" dirty="0" smtClean="0"/>
              <a:t>Licensing:  Often like a subscription model </a:t>
            </a:r>
          </a:p>
          <a:p>
            <a:pPr lvl="1">
              <a:buFont typeface="Calibri" panose="020F0502020204030204" pitchFamily="34" charset="0"/>
              <a:buChar char="₋"/>
            </a:pPr>
            <a:r>
              <a:rPr lang="en-US" dirty="0" smtClean="0"/>
              <a:t>Auctions &amp; Bids: Charge more when there is more demand</a:t>
            </a:r>
          </a:p>
          <a:p>
            <a:pPr lvl="1">
              <a:buFont typeface="Calibri" panose="020F0502020204030204" pitchFamily="34" charset="0"/>
              <a:buChar char="₋"/>
            </a:pPr>
            <a:r>
              <a:rPr lang="en-US" dirty="0" smtClean="0"/>
              <a:t>Finance Models – Asset based</a:t>
            </a:r>
            <a:endParaRPr lang="en-US" dirty="0"/>
          </a:p>
        </p:txBody>
      </p:sp>
    </p:spTree>
    <p:extLst>
      <p:ext uri="{BB962C8B-B14F-4D97-AF65-F5344CB8AC3E}">
        <p14:creationId xmlns:p14="http://schemas.microsoft.com/office/powerpoint/2010/main" val="40047990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02" y="-152400"/>
            <a:ext cx="8865312" cy="1143000"/>
          </a:xfrm>
        </p:spPr>
        <p:txBody>
          <a:bodyPr>
            <a:normAutofit/>
          </a:bodyPr>
          <a:lstStyle/>
          <a:p>
            <a:r>
              <a:rPr lang="en-US" dirty="0" smtClean="0"/>
              <a:t>Revenue Models – Sell Something</a:t>
            </a:r>
            <a:endParaRPr lang="en-US" dirty="0"/>
          </a:p>
        </p:txBody>
      </p:sp>
      <p:sp>
        <p:nvSpPr>
          <p:cNvPr id="3" name="Content Placeholder 2"/>
          <p:cNvSpPr>
            <a:spLocks noGrp="1"/>
          </p:cNvSpPr>
          <p:nvPr>
            <p:ph idx="1"/>
          </p:nvPr>
        </p:nvSpPr>
        <p:spPr>
          <a:xfrm>
            <a:off x="304800" y="990600"/>
            <a:ext cx="8623228" cy="5172075"/>
          </a:xfrm>
        </p:spPr>
        <p:txBody>
          <a:bodyPr>
            <a:normAutofit/>
          </a:bodyPr>
          <a:lstStyle/>
          <a:p>
            <a:pPr marL="114300" indent="0">
              <a:buNone/>
            </a:pPr>
            <a:r>
              <a:rPr lang="en-US" sz="3000" i="1" dirty="0" smtClean="0"/>
              <a:t>Product or service exchanged for one time payment</a:t>
            </a:r>
          </a:p>
          <a:p>
            <a:pPr lvl="1">
              <a:buFont typeface="Arial" panose="020B0604020202020204" pitchFamily="34" charset="0"/>
              <a:buChar char="•"/>
            </a:pPr>
            <a:r>
              <a:rPr lang="en-US" dirty="0" smtClean="0"/>
              <a:t>Simple and most common model (B2C or B2B)</a:t>
            </a:r>
          </a:p>
          <a:p>
            <a:pPr lvl="1">
              <a:buFont typeface="Arial" panose="020B0604020202020204" pitchFamily="34" charset="0"/>
              <a:buChar char="•"/>
            </a:pPr>
            <a:r>
              <a:rPr lang="en-US" dirty="0" smtClean="0"/>
              <a:t>Challenges to creating a sustainable business</a:t>
            </a:r>
          </a:p>
          <a:p>
            <a:pPr lvl="2">
              <a:buFont typeface="Courier New" panose="02070309020205020404" pitchFamily="49" charset="0"/>
              <a:buChar char="-"/>
            </a:pPr>
            <a:r>
              <a:rPr lang="en-US" dirty="0" smtClean="0"/>
              <a:t>Creating Repeat Business (razor blades, loyalty clubs)</a:t>
            </a:r>
          </a:p>
          <a:p>
            <a:pPr lvl="1">
              <a:buFont typeface="Arial" panose="020B0604020202020204" pitchFamily="34" charset="0"/>
              <a:buChar char="•"/>
            </a:pPr>
            <a:r>
              <a:rPr lang="en-US" dirty="0" smtClean="0"/>
              <a:t>Ways to model the revenue stream</a:t>
            </a:r>
          </a:p>
          <a:p>
            <a:pPr lvl="2">
              <a:buFont typeface="Courier New" panose="02070309020205020404" pitchFamily="49" charset="0"/>
              <a:buChar char="-"/>
            </a:pPr>
            <a:r>
              <a:rPr lang="en-US" dirty="0" smtClean="0"/>
              <a:t>Forecast the number of customers and then how much they will buy</a:t>
            </a:r>
          </a:p>
          <a:p>
            <a:pPr lvl="2">
              <a:buFont typeface="Courier New" panose="02070309020205020404" pitchFamily="49" charset="0"/>
              <a:buChar char="-"/>
            </a:pPr>
            <a:r>
              <a:rPr lang="en-US" dirty="0" smtClean="0"/>
              <a:t>Forecast how much you will sell</a:t>
            </a:r>
          </a:p>
          <a:p>
            <a:pPr lvl="2">
              <a:buFont typeface="Courier New" panose="02070309020205020404" pitchFamily="49" charset="0"/>
              <a:buChar char="-"/>
            </a:pPr>
            <a:r>
              <a:rPr lang="en-US" dirty="0" smtClean="0"/>
              <a:t>Base your numbers on some benchmarks of other businesses</a:t>
            </a:r>
            <a:endParaRPr lang="en-US" dirty="0"/>
          </a:p>
          <a:p>
            <a:pPr lvl="2">
              <a:buFont typeface="Calibri" panose="020F0502020204030204" pitchFamily="34" charset="0"/>
              <a:buChar char="⁻"/>
            </a:pPr>
            <a:endParaRPr lang="en-US" dirty="0"/>
          </a:p>
          <a:p>
            <a:pPr lvl="2">
              <a:buFont typeface="Calibri" panose="020F0502020204030204" pitchFamily="34" charset="0"/>
              <a:buChar char="⁻"/>
            </a:pPr>
            <a:endParaRPr lang="en-US" dirty="0" smtClean="0"/>
          </a:p>
          <a:p>
            <a:pPr marL="114300" indent="0">
              <a:buNone/>
            </a:pPr>
            <a:endParaRPr lang="en-US" dirty="0" smtClean="0"/>
          </a:p>
          <a:p>
            <a:pPr marL="411480" lvl="1" indent="0">
              <a:buNone/>
            </a:pPr>
            <a:endParaRPr lang="en-US" dirty="0"/>
          </a:p>
        </p:txBody>
      </p:sp>
    </p:spTree>
    <p:extLst>
      <p:ext uri="{BB962C8B-B14F-4D97-AF65-F5344CB8AC3E}">
        <p14:creationId xmlns:p14="http://schemas.microsoft.com/office/powerpoint/2010/main" val="23943839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16" y="0"/>
            <a:ext cx="8865312" cy="1143000"/>
          </a:xfrm>
        </p:spPr>
        <p:txBody>
          <a:bodyPr>
            <a:normAutofit/>
          </a:bodyPr>
          <a:lstStyle/>
          <a:p>
            <a:r>
              <a:rPr lang="en-US" dirty="0" smtClean="0"/>
              <a:t>Revenue Models – Subscription</a:t>
            </a:r>
            <a:endParaRPr lang="en-US" dirty="0"/>
          </a:p>
        </p:txBody>
      </p:sp>
      <p:sp>
        <p:nvSpPr>
          <p:cNvPr id="3" name="Content Placeholder 2"/>
          <p:cNvSpPr>
            <a:spLocks noGrp="1"/>
          </p:cNvSpPr>
          <p:nvPr>
            <p:ph idx="1"/>
          </p:nvPr>
        </p:nvSpPr>
        <p:spPr>
          <a:xfrm>
            <a:off x="304800" y="990600"/>
            <a:ext cx="8623228" cy="5172075"/>
          </a:xfrm>
        </p:spPr>
        <p:txBody>
          <a:bodyPr>
            <a:normAutofit fontScale="70000" lnSpcReduction="20000"/>
          </a:bodyPr>
          <a:lstStyle/>
          <a:p>
            <a:pPr marL="114300" indent="0">
              <a:buNone/>
            </a:pPr>
            <a:r>
              <a:rPr lang="en-US" sz="4300" i="1" dirty="0"/>
              <a:t>Product or service exchanged for a recurring payment</a:t>
            </a:r>
          </a:p>
          <a:p>
            <a:pPr lvl="1">
              <a:buFont typeface="Arial" panose="020B0604020202020204" pitchFamily="34" charset="0"/>
              <a:buChar char="•"/>
            </a:pPr>
            <a:r>
              <a:rPr lang="en-US" sz="3300" dirty="0"/>
              <a:t>Simple and has repeat business built </a:t>
            </a:r>
            <a:r>
              <a:rPr lang="en-US" sz="3300" dirty="0" smtClean="0"/>
              <a:t>in and helps cash flow</a:t>
            </a:r>
            <a:endParaRPr lang="en-US" sz="3300" dirty="0"/>
          </a:p>
          <a:p>
            <a:pPr lvl="1">
              <a:buFont typeface="Arial" panose="020B0604020202020204" pitchFamily="34" charset="0"/>
              <a:buChar char="•"/>
            </a:pPr>
            <a:r>
              <a:rPr lang="en-US" sz="3300" dirty="0"/>
              <a:t>Challenges to creating a sustainable business</a:t>
            </a:r>
          </a:p>
          <a:p>
            <a:pPr lvl="2">
              <a:buFont typeface="Calibri" panose="020F0502020204030204" pitchFamily="34" charset="0"/>
              <a:buChar char="⁻"/>
            </a:pPr>
            <a:r>
              <a:rPr lang="en-US" sz="3300" dirty="0"/>
              <a:t>Harder to lock customers in, they do not want to commit</a:t>
            </a:r>
          </a:p>
          <a:p>
            <a:pPr lvl="2">
              <a:buFont typeface="Calibri" panose="020F0502020204030204" pitchFamily="34" charset="0"/>
              <a:buChar char="⁻"/>
            </a:pPr>
            <a:r>
              <a:rPr lang="en-US" sz="3300" dirty="0"/>
              <a:t>Focus on churn</a:t>
            </a:r>
          </a:p>
          <a:p>
            <a:pPr lvl="2">
              <a:buFont typeface="Calibri" panose="020F0502020204030204" pitchFamily="34" charset="0"/>
              <a:buChar char="⁻"/>
            </a:pPr>
            <a:r>
              <a:rPr lang="en-US" sz="3300" dirty="0"/>
              <a:t>Do your customers pay up front or per month?</a:t>
            </a:r>
          </a:p>
          <a:p>
            <a:pPr lvl="1">
              <a:buFont typeface="Arial" panose="020B0604020202020204" pitchFamily="34" charset="0"/>
              <a:buChar char="•"/>
            </a:pPr>
            <a:r>
              <a:rPr lang="en-US" sz="3300" dirty="0"/>
              <a:t>Business plan and financial implications</a:t>
            </a:r>
          </a:p>
          <a:p>
            <a:pPr lvl="2">
              <a:buFont typeface="Calibri" panose="020F0502020204030204" pitchFamily="34" charset="0"/>
              <a:buChar char="⁻"/>
            </a:pPr>
            <a:r>
              <a:rPr lang="en-US" sz="3300" dirty="0" smtClean="0"/>
              <a:t>Some accounting issues booking </a:t>
            </a:r>
            <a:r>
              <a:rPr lang="en-US" sz="3300" dirty="0"/>
              <a:t>a sale of something not delivered immediately</a:t>
            </a:r>
          </a:p>
          <a:p>
            <a:pPr lvl="2">
              <a:buFont typeface="Calibri" panose="020F0502020204030204" pitchFamily="34" charset="0"/>
              <a:buChar char="⁻"/>
            </a:pPr>
            <a:endParaRPr lang="en-US" dirty="0"/>
          </a:p>
          <a:p>
            <a:pPr marL="114300" indent="0">
              <a:buNone/>
            </a:pPr>
            <a:r>
              <a:rPr lang="en-US" sz="4300" i="1" dirty="0"/>
              <a:t>Variation: Subscription with Usage Fees </a:t>
            </a:r>
            <a:endParaRPr lang="en-US" sz="3300" dirty="0"/>
          </a:p>
          <a:p>
            <a:pPr lvl="1">
              <a:buFont typeface="Arial" panose="020B0604020202020204" pitchFamily="34" charset="0"/>
              <a:buChar char="•"/>
            </a:pPr>
            <a:r>
              <a:rPr lang="en-US" sz="3300" dirty="0"/>
              <a:t>P</a:t>
            </a:r>
            <a:r>
              <a:rPr lang="en-US" sz="3300" dirty="0" smtClean="0"/>
              <a:t>roduct </a:t>
            </a:r>
            <a:r>
              <a:rPr lang="en-US" sz="3300" dirty="0"/>
              <a:t>or service exchanged for a subscription fee plus an unknown amount based on usage. (sometimes subscription fee is zero)</a:t>
            </a:r>
          </a:p>
          <a:p>
            <a:pPr lvl="1">
              <a:buFont typeface="Arial" panose="020B0604020202020204" pitchFamily="34" charset="0"/>
              <a:buChar char="•"/>
            </a:pPr>
            <a:endParaRPr lang="en-US" sz="3300" b="1" dirty="0"/>
          </a:p>
          <a:p>
            <a:pPr lvl="2">
              <a:buFont typeface="Calibri" panose="020F0502020204030204" pitchFamily="34" charset="0"/>
              <a:buChar char="⁻"/>
            </a:pPr>
            <a:endParaRPr lang="en-US" dirty="0"/>
          </a:p>
          <a:p>
            <a:pPr lvl="2">
              <a:buFont typeface="Calibri" panose="020F0502020204030204" pitchFamily="34" charset="0"/>
              <a:buChar char="⁻"/>
            </a:pPr>
            <a:endParaRPr lang="en-US" dirty="0" smtClean="0"/>
          </a:p>
          <a:p>
            <a:pPr marL="114300" indent="0">
              <a:buNone/>
            </a:pPr>
            <a:endParaRPr lang="en-US" dirty="0" smtClean="0"/>
          </a:p>
          <a:p>
            <a:pPr marL="411480" lvl="1" indent="0">
              <a:buNone/>
            </a:pPr>
            <a:endParaRPr lang="en-US" dirty="0"/>
          </a:p>
        </p:txBody>
      </p:sp>
    </p:spTree>
    <p:extLst>
      <p:ext uri="{BB962C8B-B14F-4D97-AF65-F5344CB8AC3E}">
        <p14:creationId xmlns:p14="http://schemas.microsoft.com/office/powerpoint/2010/main" val="4170324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16" y="0"/>
            <a:ext cx="8865312" cy="1143000"/>
          </a:xfrm>
        </p:spPr>
        <p:txBody>
          <a:bodyPr>
            <a:normAutofit/>
          </a:bodyPr>
          <a:lstStyle/>
          <a:p>
            <a:r>
              <a:rPr lang="en-US" dirty="0" smtClean="0"/>
              <a:t>Revenue Models –  Advertising</a:t>
            </a:r>
            <a:endParaRPr lang="en-US" dirty="0"/>
          </a:p>
        </p:txBody>
      </p:sp>
      <p:sp>
        <p:nvSpPr>
          <p:cNvPr id="3" name="Content Placeholder 2"/>
          <p:cNvSpPr>
            <a:spLocks noGrp="1"/>
          </p:cNvSpPr>
          <p:nvPr>
            <p:ph idx="1"/>
          </p:nvPr>
        </p:nvSpPr>
        <p:spPr>
          <a:xfrm>
            <a:off x="268514" y="1143000"/>
            <a:ext cx="8623228" cy="5172075"/>
          </a:xfrm>
        </p:spPr>
        <p:txBody>
          <a:bodyPr>
            <a:normAutofit fontScale="62500" lnSpcReduction="20000"/>
          </a:bodyPr>
          <a:lstStyle/>
          <a:p>
            <a:pPr marL="114300" indent="0">
              <a:buNone/>
            </a:pPr>
            <a:r>
              <a:rPr lang="en-US" sz="4800" i="1" dirty="0"/>
              <a:t>Many different models, pay per spot, per click, per view, per promotion, sponsorship or placement*</a:t>
            </a:r>
          </a:p>
          <a:p>
            <a:pPr lvl="1">
              <a:buFont typeface="Arial" panose="020B0604020202020204" pitchFamily="34" charset="0"/>
              <a:buChar char="•"/>
            </a:pPr>
            <a:r>
              <a:rPr lang="en-US" sz="3600" dirty="0" smtClean="0"/>
              <a:t>Challenges to creating a sustainable business</a:t>
            </a:r>
          </a:p>
          <a:p>
            <a:pPr lvl="2">
              <a:buFont typeface="Calibri" panose="020F0502020204030204" pitchFamily="34" charset="0"/>
              <a:buChar char="⁻"/>
            </a:pPr>
            <a:r>
              <a:rPr lang="en-US" sz="3600" dirty="0" smtClean="0"/>
              <a:t>Need to prove that you can reach the attention of those advertisers will pay for</a:t>
            </a:r>
          </a:p>
          <a:p>
            <a:pPr lvl="2">
              <a:buFont typeface="Calibri" panose="020F0502020204030204" pitchFamily="34" charset="0"/>
              <a:buChar char="⁻"/>
            </a:pPr>
            <a:r>
              <a:rPr lang="en-US" sz="3600" dirty="0" smtClean="0"/>
              <a:t>Difficult to value your inventory</a:t>
            </a:r>
          </a:p>
          <a:p>
            <a:pPr lvl="2">
              <a:buFont typeface="Calibri" panose="020F0502020204030204" pitchFamily="34" charset="0"/>
              <a:buChar char="⁻"/>
            </a:pPr>
            <a:r>
              <a:rPr lang="en-US" sz="3600" dirty="0" smtClean="0"/>
              <a:t>Are there gatekeepers between you and the customer?</a:t>
            </a:r>
            <a:endParaRPr lang="en-US" sz="3600" dirty="0"/>
          </a:p>
          <a:p>
            <a:pPr lvl="2">
              <a:buFont typeface="Calibri" panose="020F0502020204030204" pitchFamily="34" charset="0"/>
              <a:buChar char="⁻"/>
            </a:pPr>
            <a:endParaRPr lang="en-US" sz="3600" dirty="0" smtClean="0"/>
          </a:p>
          <a:p>
            <a:pPr lvl="1">
              <a:buFont typeface="Arial" panose="020B0604020202020204" pitchFamily="34" charset="0"/>
              <a:buChar char="•"/>
            </a:pPr>
            <a:r>
              <a:rPr lang="en-US" sz="3600" dirty="0"/>
              <a:t>Business plan and financial implications</a:t>
            </a:r>
          </a:p>
          <a:p>
            <a:pPr lvl="2">
              <a:buFont typeface="Calibri" panose="020F0502020204030204" pitchFamily="34" charset="0"/>
              <a:buChar char="⁻"/>
            </a:pPr>
            <a:r>
              <a:rPr lang="en-US" sz="3600" dirty="0" smtClean="0"/>
              <a:t>Usually no COGS</a:t>
            </a:r>
          </a:p>
          <a:p>
            <a:pPr lvl="2">
              <a:buFont typeface="Calibri" panose="020F0502020204030204" pitchFamily="34" charset="0"/>
              <a:buChar char="⁻"/>
            </a:pPr>
            <a:r>
              <a:rPr lang="en-US" sz="3600" dirty="0" smtClean="0"/>
              <a:t>Selling more may dilute your offer</a:t>
            </a:r>
          </a:p>
          <a:p>
            <a:pPr marL="457200" lvl="1" indent="0">
              <a:buNone/>
            </a:pPr>
            <a:endParaRPr lang="en-US" sz="4000" dirty="0" smtClean="0"/>
          </a:p>
          <a:p>
            <a:pPr lvl="2">
              <a:buFont typeface="Calibri" panose="020F0502020204030204" pitchFamily="34" charset="0"/>
              <a:buChar char="⁻"/>
            </a:pPr>
            <a:endParaRPr lang="en-US" dirty="0" smtClean="0"/>
          </a:p>
          <a:p>
            <a:pPr lvl="2">
              <a:buFont typeface="Calibri" panose="020F0502020204030204" pitchFamily="34" charset="0"/>
              <a:buChar char="⁻"/>
            </a:pPr>
            <a:endParaRPr lang="en-US" dirty="0"/>
          </a:p>
          <a:p>
            <a:pPr marL="114300" indent="0">
              <a:buNone/>
            </a:pPr>
            <a:r>
              <a:rPr lang="en-US" dirty="0" smtClean="0"/>
              <a:t>* With placement sometimes it is hard to decide who pays whom.</a:t>
            </a:r>
          </a:p>
          <a:p>
            <a:pPr marL="114300" indent="0">
              <a:buNone/>
            </a:pPr>
            <a:endParaRPr lang="en-US" dirty="0" smtClean="0"/>
          </a:p>
          <a:p>
            <a:pPr marL="411480" lvl="1" indent="0">
              <a:buNone/>
            </a:pPr>
            <a:endParaRPr lang="en-US" dirty="0"/>
          </a:p>
        </p:txBody>
      </p:sp>
    </p:spTree>
    <p:extLst>
      <p:ext uri="{BB962C8B-B14F-4D97-AF65-F5344CB8AC3E}">
        <p14:creationId xmlns:p14="http://schemas.microsoft.com/office/powerpoint/2010/main" val="9279170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16" y="0"/>
            <a:ext cx="8865312" cy="1143000"/>
          </a:xfrm>
        </p:spPr>
        <p:txBody>
          <a:bodyPr>
            <a:normAutofit fontScale="90000"/>
          </a:bodyPr>
          <a:lstStyle/>
          <a:p>
            <a:r>
              <a:rPr lang="en-US" dirty="0" smtClean="0"/>
              <a:t>Revenue Models – Selling Data</a:t>
            </a:r>
            <a:br>
              <a:rPr lang="en-US" dirty="0" smtClean="0"/>
            </a:br>
            <a:endParaRPr lang="en-US" dirty="0"/>
          </a:p>
        </p:txBody>
      </p:sp>
      <p:sp>
        <p:nvSpPr>
          <p:cNvPr id="3" name="Content Placeholder 2"/>
          <p:cNvSpPr>
            <a:spLocks noGrp="1"/>
          </p:cNvSpPr>
          <p:nvPr>
            <p:ph idx="1"/>
          </p:nvPr>
        </p:nvSpPr>
        <p:spPr>
          <a:xfrm>
            <a:off x="268514" y="1143000"/>
            <a:ext cx="8623228" cy="5172075"/>
          </a:xfrm>
        </p:spPr>
        <p:txBody>
          <a:bodyPr>
            <a:normAutofit fontScale="92500" lnSpcReduction="20000"/>
          </a:bodyPr>
          <a:lstStyle/>
          <a:p>
            <a:pPr marL="114300" indent="0">
              <a:buNone/>
            </a:pPr>
            <a:r>
              <a:rPr lang="en-US" i="1" dirty="0"/>
              <a:t>Selling User Data </a:t>
            </a:r>
            <a:r>
              <a:rPr lang="en-US" sz="2600" dirty="0" smtClean="0"/>
              <a:t/>
            </a:r>
            <a:br>
              <a:rPr lang="en-US" sz="2600" dirty="0" smtClean="0"/>
            </a:br>
            <a:endParaRPr lang="en-US" sz="2600" dirty="0" smtClean="0"/>
          </a:p>
          <a:p>
            <a:pPr lvl="1">
              <a:buFont typeface="Arial" panose="020B0604020202020204" pitchFamily="34" charset="0"/>
              <a:buChar char="•"/>
            </a:pPr>
            <a:r>
              <a:rPr lang="en-US" sz="2600" dirty="0" smtClean="0"/>
              <a:t>Challenges to creating a sustainable business</a:t>
            </a:r>
          </a:p>
          <a:p>
            <a:pPr lvl="2">
              <a:buFont typeface="Calibri" panose="020F0502020204030204" pitchFamily="34" charset="0"/>
              <a:buChar char="⁻"/>
            </a:pPr>
            <a:r>
              <a:rPr lang="en-US" sz="2600" dirty="0" smtClean="0"/>
              <a:t>Getting good </a:t>
            </a:r>
            <a:r>
              <a:rPr lang="en-US" sz="2400" dirty="0" smtClean="0"/>
              <a:t>enough data to make your data valuable</a:t>
            </a:r>
          </a:p>
          <a:p>
            <a:pPr lvl="2">
              <a:buFont typeface="Calibri" panose="020F0502020204030204" pitchFamily="34" charset="0"/>
              <a:buChar char="⁻"/>
            </a:pPr>
            <a:r>
              <a:rPr lang="en-US" sz="2400" dirty="0" smtClean="0"/>
              <a:t>Your users may want more in return </a:t>
            </a:r>
            <a:br>
              <a:rPr lang="en-US" sz="2400" dirty="0" smtClean="0"/>
            </a:br>
            <a:r>
              <a:rPr lang="en-US" sz="2400" dirty="0" smtClean="0"/>
              <a:t>Users of your data do no pay you directly</a:t>
            </a:r>
          </a:p>
          <a:p>
            <a:pPr lvl="2">
              <a:buFont typeface="Calibri" panose="020F0502020204030204" pitchFamily="34" charset="0"/>
              <a:buChar char="⁻"/>
            </a:pPr>
            <a:r>
              <a:rPr lang="en-US" sz="2400" dirty="0" smtClean="0"/>
              <a:t>Users may not cooperate</a:t>
            </a:r>
            <a:endParaRPr lang="en-US" sz="2400" dirty="0"/>
          </a:p>
          <a:p>
            <a:pPr lvl="2">
              <a:buFont typeface="Calibri" panose="020F0502020204030204" pitchFamily="34" charset="0"/>
              <a:buChar char="⁻"/>
            </a:pPr>
            <a:endParaRPr lang="en-US" sz="2400" dirty="0" smtClean="0"/>
          </a:p>
          <a:p>
            <a:pPr lvl="1">
              <a:buFont typeface="Arial" panose="020B0604020202020204" pitchFamily="34" charset="0"/>
              <a:buChar char="•"/>
            </a:pPr>
            <a:r>
              <a:rPr lang="en-US" sz="2600" dirty="0"/>
              <a:t>Business plan and financial implications</a:t>
            </a:r>
          </a:p>
          <a:p>
            <a:pPr lvl="2">
              <a:buFont typeface="Calibri" panose="020F0502020204030204" pitchFamily="34" charset="0"/>
              <a:buChar char="⁻"/>
            </a:pPr>
            <a:r>
              <a:rPr lang="en-US" sz="2400" dirty="0" smtClean="0"/>
              <a:t>Usually no COGS</a:t>
            </a:r>
          </a:p>
          <a:p>
            <a:pPr lvl="2">
              <a:buFont typeface="Calibri" panose="020F0502020204030204" pitchFamily="34" charset="0"/>
              <a:buChar char="⁻"/>
            </a:pPr>
            <a:endParaRPr lang="en-US" sz="2400" dirty="0" smtClean="0"/>
          </a:p>
          <a:p>
            <a:pPr lvl="2">
              <a:buFont typeface="Calibri" panose="020F0502020204030204" pitchFamily="34" charset="0"/>
              <a:buChar char="⁻"/>
            </a:pPr>
            <a:endParaRPr lang="en-US" sz="2400" dirty="0"/>
          </a:p>
          <a:p>
            <a:pPr marL="114300" indent="0">
              <a:buNone/>
            </a:pPr>
            <a:r>
              <a:rPr lang="en-US" sz="2400" dirty="0"/>
              <a:t>* </a:t>
            </a:r>
            <a:r>
              <a:rPr lang="en-US" sz="2400" b="1" i="1" dirty="0" smtClean="0"/>
              <a:t>If </a:t>
            </a:r>
            <a:r>
              <a:rPr lang="en-US" sz="2400" b="1" i="1" dirty="0"/>
              <a:t>you are not paying for the product, you are not the customer, you are the product being sold.</a:t>
            </a:r>
            <a:endParaRPr lang="en-US" sz="2400" b="1" i="1" dirty="0" smtClean="0"/>
          </a:p>
          <a:p>
            <a:pPr marL="411480" lvl="1" indent="0">
              <a:buNone/>
            </a:pPr>
            <a:endParaRPr lang="en-US" dirty="0"/>
          </a:p>
        </p:txBody>
      </p:sp>
    </p:spTree>
    <p:extLst>
      <p:ext uri="{BB962C8B-B14F-4D97-AF65-F5344CB8AC3E}">
        <p14:creationId xmlns:p14="http://schemas.microsoft.com/office/powerpoint/2010/main" val="34129485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16" y="0"/>
            <a:ext cx="8865312" cy="1143000"/>
          </a:xfrm>
        </p:spPr>
        <p:txBody>
          <a:bodyPr>
            <a:normAutofit fontScale="90000"/>
          </a:bodyPr>
          <a:lstStyle/>
          <a:p>
            <a:r>
              <a:rPr lang="en-US" dirty="0" smtClean="0"/>
              <a:t>Revenue Models – Transactions/Intermediation</a:t>
            </a:r>
            <a:br>
              <a:rPr lang="en-US" dirty="0" smtClean="0"/>
            </a:br>
            <a:endParaRPr lang="en-US" dirty="0"/>
          </a:p>
        </p:txBody>
      </p:sp>
      <p:sp>
        <p:nvSpPr>
          <p:cNvPr id="3" name="Content Placeholder 2"/>
          <p:cNvSpPr>
            <a:spLocks noGrp="1"/>
          </p:cNvSpPr>
          <p:nvPr>
            <p:ph idx="1"/>
          </p:nvPr>
        </p:nvSpPr>
        <p:spPr>
          <a:xfrm>
            <a:off x="304800" y="990600"/>
            <a:ext cx="8623228" cy="5172075"/>
          </a:xfrm>
        </p:spPr>
        <p:txBody>
          <a:bodyPr>
            <a:normAutofit/>
          </a:bodyPr>
          <a:lstStyle/>
          <a:p>
            <a:pPr marL="114300" indent="0">
              <a:buNone/>
            </a:pPr>
            <a:r>
              <a:rPr lang="en-US" sz="3000" i="1" dirty="0" smtClean="0"/>
              <a:t>Platforms </a:t>
            </a:r>
            <a:r>
              <a:rPr lang="en-US" sz="3000" i="1" dirty="0"/>
              <a:t>or businesses that connect buyers and sellers</a:t>
            </a:r>
          </a:p>
          <a:p>
            <a:pPr lvl="1">
              <a:buFont typeface="Arial" panose="020B0604020202020204" pitchFamily="34" charset="0"/>
              <a:buChar char="•"/>
            </a:pPr>
            <a:r>
              <a:rPr lang="en-US" dirty="0" smtClean="0"/>
              <a:t>Fees are often percentage of the transaction (maybe with a minimum), could be a fixed fee for using a platform</a:t>
            </a:r>
          </a:p>
          <a:p>
            <a:pPr lvl="1">
              <a:buFont typeface="Arial" panose="020B0604020202020204" pitchFamily="34" charset="0"/>
              <a:buChar char="•"/>
            </a:pPr>
            <a:r>
              <a:rPr lang="en-US" dirty="0" smtClean="0"/>
              <a:t>Challenges to creating a sustainable business</a:t>
            </a:r>
          </a:p>
          <a:p>
            <a:pPr lvl="2">
              <a:buFont typeface="Calibri" panose="020F0502020204030204" pitchFamily="34" charset="0"/>
              <a:buChar char="⁻"/>
            </a:pPr>
            <a:r>
              <a:rPr lang="en-US" dirty="0" smtClean="0"/>
              <a:t>Getting enough players on your platform</a:t>
            </a:r>
          </a:p>
          <a:p>
            <a:pPr lvl="2">
              <a:buFont typeface="Calibri" panose="020F0502020204030204" pitchFamily="34" charset="0"/>
              <a:buChar char="⁻"/>
            </a:pPr>
            <a:r>
              <a:rPr lang="en-US" dirty="0" smtClean="0"/>
              <a:t>Collecting fees</a:t>
            </a:r>
          </a:p>
          <a:p>
            <a:pPr lvl="1">
              <a:buFont typeface="Arial" panose="020B0604020202020204" pitchFamily="34" charset="0"/>
              <a:buChar char="•"/>
            </a:pPr>
            <a:r>
              <a:rPr lang="en-US" dirty="0" smtClean="0"/>
              <a:t>Business plan and financial implications</a:t>
            </a:r>
          </a:p>
          <a:p>
            <a:pPr lvl="2">
              <a:buFont typeface="Calibri" panose="020F0502020204030204" pitchFamily="34" charset="0"/>
              <a:buChar char="⁻"/>
            </a:pPr>
            <a:r>
              <a:rPr lang="en-US" dirty="0" smtClean="0"/>
              <a:t>Usually no COGS</a:t>
            </a:r>
          </a:p>
          <a:p>
            <a:pPr lvl="2">
              <a:buFont typeface="Calibri" panose="020F0502020204030204" pitchFamily="34" charset="0"/>
              <a:buChar char="⁻"/>
            </a:pPr>
            <a:r>
              <a:rPr lang="en-US" dirty="0" smtClean="0"/>
              <a:t>Fewer start up costs</a:t>
            </a:r>
          </a:p>
          <a:p>
            <a:pPr lvl="2">
              <a:buFont typeface="Calibri" panose="020F0502020204030204" pitchFamily="34" charset="0"/>
              <a:buChar char="⁻"/>
            </a:pPr>
            <a:endParaRPr lang="en-US" dirty="0" smtClean="0"/>
          </a:p>
          <a:p>
            <a:pPr lvl="2">
              <a:buFont typeface="Calibri" panose="020F0502020204030204" pitchFamily="34" charset="0"/>
              <a:buChar char="⁻"/>
            </a:pPr>
            <a:endParaRPr lang="en-US" dirty="0" smtClean="0"/>
          </a:p>
          <a:p>
            <a:pPr lvl="2">
              <a:buFont typeface="Calibri" panose="020F0502020204030204" pitchFamily="34" charset="0"/>
              <a:buChar char="⁻"/>
            </a:pPr>
            <a:endParaRPr lang="en-US" dirty="0"/>
          </a:p>
          <a:p>
            <a:pPr marL="114300" indent="0">
              <a:buNone/>
            </a:pPr>
            <a:endParaRPr lang="en-US" dirty="0" smtClean="0"/>
          </a:p>
          <a:p>
            <a:pPr marL="114300" indent="0">
              <a:buNone/>
            </a:pPr>
            <a:endParaRPr lang="en-US" dirty="0" smtClean="0"/>
          </a:p>
          <a:p>
            <a:pPr marL="411480" lvl="1" indent="0">
              <a:buNone/>
            </a:pPr>
            <a:endParaRPr lang="en-US" dirty="0"/>
          </a:p>
        </p:txBody>
      </p:sp>
    </p:spTree>
    <p:extLst>
      <p:ext uri="{BB962C8B-B14F-4D97-AF65-F5344CB8AC3E}">
        <p14:creationId xmlns:p14="http://schemas.microsoft.com/office/powerpoint/2010/main" val="2283462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Portland Freelancers’ Café</a:t>
            </a:r>
            <a:endParaRPr lang="en-US" dirty="0"/>
          </a:p>
        </p:txBody>
      </p:sp>
      <p:sp>
        <p:nvSpPr>
          <p:cNvPr id="3" name="Content Placeholder 2"/>
          <p:cNvSpPr>
            <a:spLocks noGrp="1"/>
          </p:cNvSpPr>
          <p:nvPr>
            <p:ph idx="1"/>
          </p:nvPr>
        </p:nvSpPr>
        <p:spPr>
          <a:xfrm>
            <a:off x="152400" y="914400"/>
            <a:ext cx="8839200" cy="5132788"/>
          </a:xfrm>
        </p:spPr>
        <p:txBody>
          <a:bodyPr>
            <a:noAutofit/>
          </a:bodyPr>
          <a:lstStyle/>
          <a:p>
            <a:pPr marL="114300" indent="0">
              <a:buNone/>
            </a:pPr>
            <a:r>
              <a:rPr lang="en-US" sz="2000" b="1" dirty="0"/>
              <a:t>2</a:t>
            </a:r>
            <a:r>
              <a:rPr lang="en-US" sz="2000" b="1" dirty="0" smtClean="0"/>
              <a:t>.  List </a:t>
            </a:r>
            <a:r>
              <a:rPr lang="en-US" sz="2000" b="1" dirty="0"/>
              <a:t>three things that Amy and Steve should have considered doing to adapt to the changes in the environment now that their customers no longer wanted to pay for Internet services, and expected the café to provide free wireless connections. </a:t>
            </a:r>
            <a:r>
              <a:rPr lang="en-US" sz="2000" b="1" dirty="0" smtClean="0"/>
              <a:t/>
            </a:r>
            <a:br>
              <a:rPr lang="en-US" sz="2000" b="1" dirty="0" smtClean="0"/>
            </a:br>
            <a:endParaRPr lang="en-US" sz="2000" dirty="0"/>
          </a:p>
          <a:p>
            <a:pPr marL="114300" indent="0">
              <a:buNone/>
            </a:pPr>
            <a:r>
              <a:rPr lang="en-US" sz="2000" b="1" dirty="0"/>
              <a:t>3.  Evaluate </a:t>
            </a:r>
            <a:r>
              <a:rPr lang="en-US" sz="2000" b="1" dirty="0" smtClean="0"/>
              <a:t>their </a:t>
            </a:r>
            <a:r>
              <a:rPr lang="en-US" sz="2000" b="1" dirty="0"/>
              <a:t>income statement for their first month of operations: </a:t>
            </a:r>
            <a:endParaRPr lang="en-US" sz="2000" dirty="0"/>
          </a:p>
          <a:p>
            <a:pPr marL="457200" indent="-342900">
              <a:buAutoNum type="alphaLcPeriod"/>
            </a:pPr>
            <a:r>
              <a:rPr lang="en-US" sz="2000" dirty="0" smtClean="0"/>
              <a:t>Is </a:t>
            </a:r>
            <a:r>
              <a:rPr lang="en-US" sz="2000" dirty="0"/>
              <a:t>the café operating at a profit or a loss? </a:t>
            </a:r>
            <a:br>
              <a:rPr lang="en-US" sz="2000" dirty="0"/>
            </a:br>
            <a:endParaRPr lang="en-US" sz="2000" b="1" dirty="0"/>
          </a:p>
          <a:p>
            <a:pPr marL="457200" indent="-342900">
              <a:buAutoNum type="alphaLcPeriod" startAt="2"/>
            </a:pPr>
            <a:r>
              <a:rPr lang="en-US" sz="2000" dirty="0" smtClean="0"/>
              <a:t>How </a:t>
            </a:r>
            <a:r>
              <a:rPr lang="en-US" sz="2000" dirty="0"/>
              <a:t>many units above or below breakeven were sold? </a:t>
            </a:r>
          </a:p>
        </p:txBody>
      </p:sp>
    </p:spTree>
    <p:extLst>
      <p:ext uri="{BB962C8B-B14F-4D97-AF65-F5344CB8AC3E}">
        <p14:creationId xmlns:p14="http://schemas.microsoft.com/office/powerpoint/2010/main" val="1895924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16" y="0"/>
            <a:ext cx="8865312" cy="1143000"/>
          </a:xfrm>
        </p:spPr>
        <p:txBody>
          <a:bodyPr>
            <a:normAutofit fontScale="90000"/>
          </a:bodyPr>
          <a:lstStyle/>
          <a:p>
            <a:r>
              <a:rPr lang="en-US" dirty="0" smtClean="0"/>
              <a:t>Revenue Models – Freemium</a:t>
            </a:r>
            <a:br>
              <a:rPr lang="en-US" dirty="0" smtClean="0"/>
            </a:br>
            <a:endParaRPr lang="en-US" dirty="0"/>
          </a:p>
        </p:txBody>
      </p:sp>
      <p:sp>
        <p:nvSpPr>
          <p:cNvPr id="3" name="Content Placeholder 2"/>
          <p:cNvSpPr>
            <a:spLocks noGrp="1"/>
          </p:cNvSpPr>
          <p:nvPr>
            <p:ph idx="1"/>
          </p:nvPr>
        </p:nvSpPr>
        <p:spPr>
          <a:xfrm>
            <a:off x="268514" y="1143000"/>
            <a:ext cx="8623228" cy="5172075"/>
          </a:xfrm>
        </p:spPr>
        <p:txBody>
          <a:bodyPr>
            <a:normAutofit/>
          </a:bodyPr>
          <a:lstStyle/>
          <a:p>
            <a:pPr marL="114300" indent="0">
              <a:buNone/>
            </a:pPr>
            <a:r>
              <a:rPr lang="en-US" sz="3000" i="1" dirty="0" smtClean="0"/>
              <a:t>Give </a:t>
            </a:r>
            <a:r>
              <a:rPr lang="en-US" sz="3000" i="1" dirty="0"/>
              <a:t>something away and charge for the “better” or “premium” version</a:t>
            </a:r>
          </a:p>
          <a:p>
            <a:pPr lvl="1">
              <a:buFont typeface="Arial" panose="020B0604020202020204" pitchFamily="34" charset="0"/>
              <a:buChar char="•"/>
            </a:pPr>
            <a:r>
              <a:rPr lang="en-US" dirty="0" smtClean="0"/>
              <a:t>Revenues for the premium version can follow the other models</a:t>
            </a:r>
          </a:p>
          <a:p>
            <a:pPr lvl="1">
              <a:buFont typeface="Arial" panose="020B0604020202020204" pitchFamily="34" charset="0"/>
              <a:buChar char="•"/>
            </a:pPr>
            <a:r>
              <a:rPr lang="en-US" dirty="0" smtClean="0"/>
              <a:t>Challenges to creating a sustainable business</a:t>
            </a:r>
          </a:p>
          <a:p>
            <a:pPr lvl="2">
              <a:buFont typeface="Calibri" panose="020F0502020204030204" pitchFamily="34" charset="0"/>
              <a:buChar char="⁻"/>
            </a:pPr>
            <a:r>
              <a:rPr lang="en-US" dirty="0" smtClean="0"/>
              <a:t>Getting enough people to upgrade</a:t>
            </a:r>
          </a:p>
          <a:p>
            <a:pPr lvl="2">
              <a:buFont typeface="Calibri" panose="020F0502020204030204" pitchFamily="34" charset="0"/>
              <a:buChar char="⁻"/>
            </a:pPr>
            <a:r>
              <a:rPr lang="en-US" dirty="0" smtClean="0"/>
              <a:t>Popularity of this model is waning</a:t>
            </a:r>
          </a:p>
          <a:p>
            <a:pPr lvl="1">
              <a:buFont typeface="Arial" panose="020B0604020202020204" pitchFamily="34" charset="0"/>
              <a:buChar char="•"/>
            </a:pPr>
            <a:r>
              <a:rPr lang="en-US" dirty="0" smtClean="0"/>
              <a:t>Business plan and financial implications</a:t>
            </a:r>
          </a:p>
          <a:p>
            <a:pPr lvl="2">
              <a:buFont typeface="Calibri" panose="020F0502020204030204" pitchFamily="34" charset="0"/>
              <a:buChar char="⁻"/>
            </a:pPr>
            <a:r>
              <a:rPr lang="en-US" dirty="0" smtClean="0"/>
              <a:t>Makes COGS sold calculation difficult</a:t>
            </a:r>
          </a:p>
          <a:p>
            <a:pPr lvl="2">
              <a:buFont typeface="Calibri" panose="020F0502020204030204" pitchFamily="34" charset="0"/>
              <a:buChar char="⁻"/>
            </a:pPr>
            <a:r>
              <a:rPr lang="en-US" dirty="0" smtClean="0"/>
              <a:t>Defining your key business, can disintermediate other businesses </a:t>
            </a:r>
          </a:p>
          <a:p>
            <a:pPr lvl="2">
              <a:buFont typeface="Calibri" panose="020F0502020204030204" pitchFamily="34" charset="0"/>
              <a:buChar char="⁻"/>
            </a:pPr>
            <a:endParaRPr lang="en-US" dirty="0" smtClean="0"/>
          </a:p>
          <a:p>
            <a:pPr lvl="2">
              <a:buFont typeface="Calibri" panose="020F0502020204030204" pitchFamily="34" charset="0"/>
              <a:buChar char="⁻"/>
            </a:pPr>
            <a:endParaRPr lang="en-US" dirty="0" smtClean="0"/>
          </a:p>
          <a:p>
            <a:pPr lvl="2">
              <a:buFont typeface="Calibri" panose="020F0502020204030204" pitchFamily="34" charset="0"/>
              <a:buChar char="⁻"/>
            </a:pPr>
            <a:endParaRPr lang="en-US" dirty="0"/>
          </a:p>
          <a:p>
            <a:pPr marL="114300" indent="0">
              <a:buNone/>
            </a:pPr>
            <a:endParaRPr lang="en-US" dirty="0" smtClean="0"/>
          </a:p>
          <a:p>
            <a:pPr marL="114300" indent="0">
              <a:buNone/>
            </a:pPr>
            <a:endParaRPr lang="en-US" dirty="0" smtClean="0"/>
          </a:p>
          <a:p>
            <a:pPr marL="411480" lvl="1" indent="0">
              <a:buNone/>
            </a:pPr>
            <a:endParaRPr lang="en-US" dirty="0"/>
          </a:p>
        </p:txBody>
      </p:sp>
    </p:spTree>
    <p:extLst>
      <p:ext uri="{BB962C8B-B14F-4D97-AF65-F5344CB8AC3E}">
        <p14:creationId xmlns:p14="http://schemas.microsoft.com/office/powerpoint/2010/main" val="24404701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Keep an eye on the numbers &amp; focus on key metrics</a:t>
            </a:r>
            <a:endParaRPr lang="en-US" dirty="0"/>
          </a:p>
        </p:txBody>
      </p:sp>
      <p:pic>
        <p:nvPicPr>
          <p:cNvPr id="5124" name="Picture 4" descr="C:\Users\Eisenstat\AppData\Local\Microsoft\Windows\Temporary Internet Files\Content.IE5\76IQEIKE\searc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229" y="1219200"/>
            <a:ext cx="4064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Eisenstat\AppData\Local\Microsoft\Windows\Temporary Internet Files\Content.IE5\76IQEIKE\4262775481_4cbd909762_z[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3429000"/>
            <a:ext cx="2286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489531" y="1299029"/>
            <a:ext cx="8229600" cy="4525963"/>
          </a:xfrm>
        </p:spPr>
        <p:txBody>
          <a:bodyPr/>
          <a:lstStyle/>
          <a:p>
            <a:pPr marL="0" indent="0">
              <a:buNone/>
            </a:pPr>
            <a:r>
              <a:rPr lang="en-US" dirty="0" smtClean="0"/>
              <a:t>Examples of how to set up revenue forecasts</a:t>
            </a:r>
            <a:endParaRPr lang="en-US" dirty="0"/>
          </a:p>
        </p:txBody>
      </p:sp>
    </p:spTree>
    <p:extLst>
      <p:ext uri="{BB962C8B-B14F-4D97-AF65-F5344CB8AC3E}">
        <p14:creationId xmlns:p14="http://schemas.microsoft.com/office/powerpoint/2010/main" val="16533853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Financials – The Numbers</a:t>
            </a:r>
            <a:endParaRPr lang="en-US" dirty="0"/>
          </a:p>
        </p:txBody>
      </p:sp>
      <p:pic>
        <p:nvPicPr>
          <p:cNvPr id="6148" name="Picture 4" descr="C:\Users\Eisenstat\AppData\Local\Microsoft\Windows\Temporary Internet Files\Content.IE5\8Z2ICKIL\classybalanc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5715000" cy="4848225"/>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Eisenstat\AppData\Local\Microsoft\Windows\Temporary Internet Files\Content.IE5\76IQEIKE\2U-financials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5888" y="2514600"/>
            <a:ext cx="6178111" cy="351735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Eisenstat\AppData\Local\Microsoft\Windows\Temporary Internet Files\Content.IE5\8Z2ICKIL\englandfinancials[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571" y="2133600"/>
            <a:ext cx="5587281" cy="3985876"/>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Eisenstat\AppData\Local\Microsoft\Windows\Temporary Internet Files\Content.IE5\GGM11QBZ\FinancialsInMicrosoftDynamicsSL2015M01_512[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762000"/>
            <a:ext cx="48768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0684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Statements</a:t>
            </a:r>
            <a:endParaRPr lang="en-US" dirty="0"/>
          </a:p>
        </p:txBody>
      </p:sp>
      <p:sp>
        <p:nvSpPr>
          <p:cNvPr id="3" name="Content Placeholder 2"/>
          <p:cNvSpPr>
            <a:spLocks noGrp="1"/>
          </p:cNvSpPr>
          <p:nvPr>
            <p:ph idx="1"/>
          </p:nvPr>
        </p:nvSpPr>
        <p:spPr>
          <a:xfrm>
            <a:off x="533400" y="1066800"/>
            <a:ext cx="8124636" cy="4968416"/>
          </a:xfrm>
        </p:spPr>
        <p:txBody>
          <a:bodyPr>
            <a:normAutofit/>
          </a:bodyPr>
          <a:lstStyle/>
          <a:p>
            <a:pPr marL="0" lvl="0" indent="0" fontAlgn="base">
              <a:lnSpc>
                <a:spcPct val="115000"/>
              </a:lnSpc>
              <a:spcBef>
                <a:spcPts val="0"/>
              </a:spcBef>
              <a:spcAft>
                <a:spcPts val="1000"/>
              </a:spcAft>
              <a:buClrTx/>
              <a:buNone/>
            </a:pPr>
            <a:r>
              <a:rPr lang="en-US" sz="2800" b="1" dirty="0">
                <a:solidFill>
                  <a:srgbClr val="404040"/>
                </a:solidFill>
                <a:latin typeface="Arial" pitchFamily="34" charset="0"/>
                <a:ea typeface="ＭＳ Ｐゴシック" pitchFamily="84" charset="-128"/>
                <a:cs typeface="Arial" pitchFamily="34" charset="0"/>
              </a:rPr>
              <a:t>Income Statement </a:t>
            </a:r>
            <a:r>
              <a:rPr lang="en-US" sz="1800" dirty="0">
                <a:solidFill>
                  <a:srgbClr val="000000"/>
                </a:solidFill>
                <a:latin typeface="Arial"/>
                <a:ea typeface="Calibri"/>
                <a:cs typeface="Times New Roman"/>
              </a:rPr>
              <a:t>The income statement shows whether the difference between revenue (sales) and expenses (costs) is a profit or a loss over a given time </a:t>
            </a:r>
            <a:r>
              <a:rPr lang="en-US" sz="1800" dirty="0" smtClean="0">
                <a:solidFill>
                  <a:srgbClr val="000000"/>
                </a:solidFill>
                <a:latin typeface="Arial"/>
                <a:ea typeface="Calibri"/>
                <a:cs typeface="Times New Roman"/>
              </a:rPr>
              <a:t>period</a:t>
            </a:r>
          </a:p>
          <a:p>
            <a:pPr marL="0" lvl="0" indent="0" fontAlgn="base">
              <a:lnSpc>
                <a:spcPct val="115000"/>
              </a:lnSpc>
              <a:spcBef>
                <a:spcPts val="0"/>
              </a:spcBef>
              <a:spcAft>
                <a:spcPts val="1000"/>
              </a:spcAft>
              <a:buClrTx/>
              <a:buNone/>
            </a:pPr>
            <a:endParaRPr lang="en-US" sz="1800" dirty="0" smtClean="0">
              <a:solidFill>
                <a:srgbClr val="000000"/>
              </a:solidFill>
              <a:latin typeface="Arial"/>
              <a:ea typeface="Calibri"/>
              <a:cs typeface="Times New Roman"/>
            </a:endParaRPr>
          </a:p>
          <a:p>
            <a:pPr marL="0" lvl="0" indent="0" fontAlgn="base">
              <a:lnSpc>
                <a:spcPct val="115000"/>
              </a:lnSpc>
              <a:spcBef>
                <a:spcPts val="0"/>
              </a:spcBef>
              <a:spcAft>
                <a:spcPts val="1000"/>
              </a:spcAft>
              <a:buClrTx/>
              <a:buNone/>
            </a:pPr>
            <a:r>
              <a:rPr lang="en-US" sz="2800" b="1" dirty="0" smtClean="0">
                <a:solidFill>
                  <a:srgbClr val="404040"/>
                </a:solidFill>
                <a:latin typeface="Arial" pitchFamily="34" charset="0"/>
                <a:ea typeface="ＭＳ Ｐゴシック" pitchFamily="84" charset="-128"/>
                <a:cs typeface="Arial" pitchFamily="34" charset="0"/>
              </a:rPr>
              <a:t>Balance </a:t>
            </a:r>
            <a:r>
              <a:rPr lang="en-US" sz="2800" b="1" dirty="0">
                <a:solidFill>
                  <a:srgbClr val="404040"/>
                </a:solidFill>
                <a:latin typeface="Arial" pitchFamily="34" charset="0"/>
                <a:ea typeface="ＭＳ Ｐゴシック" pitchFamily="84" charset="-128"/>
                <a:cs typeface="Arial" pitchFamily="34" charset="0"/>
              </a:rPr>
              <a:t>Sheet </a:t>
            </a:r>
            <a:r>
              <a:rPr lang="en-US" sz="1800" dirty="0">
                <a:solidFill>
                  <a:srgbClr val="000000"/>
                </a:solidFill>
                <a:latin typeface="Arial"/>
                <a:ea typeface="Calibri"/>
                <a:cs typeface="MS PGothic"/>
              </a:rPr>
              <a:t>A balance sheet is a financial statement that shows the assets (what the business owns), liabilities (debts), and the net worth of a business. The net worth is the difference between assets and liabilities and is also called owner’s equity</a:t>
            </a:r>
            <a:r>
              <a:rPr lang="en-US" sz="1800" b="1" dirty="0">
                <a:solidFill>
                  <a:srgbClr val="404040"/>
                </a:solidFill>
                <a:latin typeface="Arial"/>
                <a:ea typeface="MS PGothic"/>
              </a:rPr>
              <a:t> </a:t>
            </a:r>
            <a:endParaRPr lang="en-US" sz="1800" dirty="0" smtClean="0">
              <a:solidFill>
                <a:srgbClr val="000000"/>
              </a:solidFill>
              <a:latin typeface="Arial"/>
              <a:ea typeface="Calibri"/>
              <a:cs typeface="MS PGothic"/>
            </a:endParaRPr>
          </a:p>
          <a:p>
            <a:pPr marL="0" lvl="0" indent="0" fontAlgn="base">
              <a:lnSpc>
                <a:spcPct val="115000"/>
              </a:lnSpc>
              <a:spcBef>
                <a:spcPts val="0"/>
              </a:spcBef>
              <a:spcAft>
                <a:spcPts val="1000"/>
              </a:spcAft>
              <a:buClrTx/>
              <a:buNone/>
            </a:pPr>
            <a:endParaRPr lang="en-US" sz="1800" b="1" dirty="0">
              <a:solidFill>
                <a:srgbClr val="404040"/>
              </a:solidFill>
              <a:latin typeface="Arial" pitchFamily="34" charset="0"/>
              <a:ea typeface="ＭＳ Ｐゴシック" pitchFamily="84" charset="-128"/>
              <a:cs typeface="Arial" pitchFamily="34" charset="0"/>
            </a:endParaRPr>
          </a:p>
          <a:p>
            <a:pPr marL="0" lvl="0" indent="0" fontAlgn="base">
              <a:lnSpc>
                <a:spcPct val="115000"/>
              </a:lnSpc>
              <a:spcBef>
                <a:spcPts val="0"/>
              </a:spcBef>
              <a:spcAft>
                <a:spcPts val="1000"/>
              </a:spcAft>
              <a:buClrTx/>
              <a:buNone/>
            </a:pPr>
            <a:r>
              <a:rPr lang="en-US" sz="2800" b="1" dirty="0">
                <a:solidFill>
                  <a:srgbClr val="404040"/>
                </a:solidFill>
                <a:latin typeface="Arial" pitchFamily="34" charset="0"/>
                <a:ea typeface="ＭＳ Ｐゴシック" pitchFamily="84" charset="-128"/>
                <a:cs typeface="Arial" pitchFamily="34" charset="0"/>
              </a:rPr>
              <a:t>Cash Flow Statement</a:t>
            </a:r>
            <a:r>
              <a:rPr lang="en-US" sz="2800" dirty="0">
                <a:solidFill>
                  <a:srgbClr val="000000"/>
                </a:solidFill>
                <a:latin typeface="Arial"/>
                <a:ea typeface="Calibri"/>
              </a:rPr>
              <a:t> </a:t>
            </a:r>
            <a:r>
              <a:rPr lang="en-US" sz="1800" dirty="0">
                <a:solidFill>
                  <a:srgbClr val="000000"/>
                </a:solidFill>
                <a:latin typeface="Arial"/>
                <a:ea typeface="Calibri"/>
              </a:rPr>
              <a:t>transaction records—such as those kept in a journal or check register—will show the cash balance on hand.</a:t>
            </a:r>
            <a:endParaRPr lang="en-US" sz="1800" b="1" dirty="0">
              <a:solidFill>
                <a:srgbClr val="404040"/>
              </a:solidFill>
              <a:latin typeface="Arial" pitchFamily="34" charset="0"/>
              <a:ea typeface="ＭＳ Ｐゴシック" pitchFamily="84" charset="-128"/>
              <a:cs typeface="Arial" pitchFamily="34" charset="0"/>
            </a:endParaRPr>
          </a:p>
          <a:p>
            <a:pPr marL="114300" indent="0">
              <a:buNone/>
            </a:pPr>
            <a:endParaRPr lang="en-US" dirty="0"/>
          </a:p>
        </p:txBody>
      </p:sp>
    </p:spTree>
    <p:extLst>
      <p:ext uri="{BB962C8B-B14F-4D97-AF65-F5344CB8AC3E}">
        <p14:creationId xmlns:p14="http://schemas.microsoft.com/office/powerpoint/2010/main" val="15953559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latin typeface="Arial" pitchFamily="-123" charset="0"/>
                <a:ea typeface="ＭＳ Ｐゴシック" pitchFamily="-123" charset="-128"/>
                <a:cs typeface="ＭＳ Ｐゴシック" pitchFamily="-123" charset="-128"/>
              </a:rPr>
              <a:t>Seed Capital: one-time expense of opening a </a:t>
            </a:r>
            <a:r>
              <a:rPr lang="en-US" sz="2600" dirty="0" smtClean="0">
                <a:latin typeface="Arial" pitchFamily="-123" charset="0"/>
                <a:ea typeface="ＭＳ Ｐゴシック" pitchFamily="-123" charset="-128"/>
                <a:cs typeface="ＭＳ Ｐゴシック" pitchFamily="-123" charset="-128"/>
              </a:rPr>
              <a:t>business</a:t>
            </a:r>
            <a:endParaRPr lang="en-US" sz="2600" dirty="0">
              <a:latin typeface="Arial" pitchFamily="-123" charset="0"/>
              <a:ea typeface="ＭＳ Ｐゴシック" pitchFamily="-123" charset="-128"/>
              <a:cs typeface="ＭＳ Ｐゴシック" pitchFamily="-123" charset="-128"/>
            </a:endParaRPr>
          </a:p>
        </p:txBody>
      </p:sp>
      <p:sp>
        <p:nvSpPr>
          <p:cNvPr id="3" name="Content Placeholder 2"/>
          <p:cNvSpPr>
            <a:spLocks noGrp="1"/>
          </p:cNvSpPr>
          <p:nvPr>
            <p:ph idx="1"/>
          </p:nvPr>
        </p:nvSpPr>
        <p:spPr>
          <a:xfrm>
            <a:off x="762000" y="990600"/>
            <a:ext cx="7848600" cy="4800600"/>
          </a:xfrm>
        </p:spPr>
        <p:txBody>
          <a:bodyPr>
            <a:noAutofit/>
          </a:bodyPr>
          <a:lstStyle/>
          <a:p>
            <a:pPr lvl="0" indent="-342900" fontAlgn="base">
              <a:lnSpc>
                <a:spcPct val="95000"/>
              </a:lnSpc>
              <a:spcBef>
                <a:spcPts val="1200"/>
              </a:spcBef>
              <a:spcAft>
                <a:spcPct val="0"/>
              </a:spcAft>
              <a:buClrTx/>
              <a:buNone/>
              <a:defRPr/>
            </a:pPr>
            <a:endParaRPr lang="en-US" sz="1800" b="1" dirty="0" smtClean="0">
              <a:solidFill>
                <a:srgbClr val="404040"/>
              </a:solidFill>
              <a:latin typeface="Arial" pitchFamily="34" charset="0"/>
              <a:ea typeface="ＭＳ Ｐゴシック" pitchFamily="84" charset="-128"/>
              <a:cs typeface="Arial" pitchFamily="34" charset="0"/>
            </a:endParaRPr>
          </a:p>
          <a:p>
            <a:pPr lvl="0" indent="-342900" fontAlgn="base">
              <a:lnSpc>
                <a:spcPct val="95000"/>
              </a:lnSpc>
              <a:spcBef>
                <a:spcPts val="1200"/>
              </a:spcBef>
              <a:spcAft>
                <a:spcPct val="0"/>
              </a:spcAft>
              <a:buClrTx/>
              <a:buNone/>
              <a:defRPr/>
            </a:pPr>
            <a:r>
              <a:rPr lang="en-US" sz="2800" b="1" dirty="0" smtClean="0">
                <a:solidFill>
                  <a:srgbClr val="404040"/>
                </a:solidFill>
                <a:latin typeface="Arial" pitchFamily="34" charset="0"/>
                <a:ea typeface="ＭＳ Ｐゴシック" pitchFamily="84" charset="-128"/>
                <a:cs typeface="Arial" pitchFamily="34" charset="0"/>
              </a:rPr>
              <a:t>Include a reserve for funding operations until cash is generated as well as the costs of starting your business</a:t>
            </a:r>
          </a:p>
          <a:p>
            <a:pPr lvl="0" indent="-342900" fontAlgn="base">
              <a:lnSpc>
                <a:spcPct val="95000"/>
              </a:lnSpc>
              <a:spcBef>
                <a:spcPts val="1200"/>
              </a:spcBef>
              <a:spcAft>
                <a:spcPct val="0"/>
              </a:spcAft>
              <a:buClrTx/>
              <a:buNone/>
              <a:defRPr/>
            </a:pPr>
            <a:r>
              <a:rPr lang="en-US" sz="2800" dirty="0" smtClean="0">
                <a:solidFill>
                  <a:srgbClr val="000000"/>
                </a:solidFill>
                <a:latin typeface="Arial"/>
                <a:ea typeface="Calibri"/>
              </a:rPr>
              <a:t>.</a:t>
            </a:r>
          </a:p>
          <a:p>
            <a:pPr fontAlgn="base">
              <a:lnSpc>
                <a:spcPct val="95000"/>
              </a:lnSpc>
              <a:spcBef>
                <a:spcPts val="1200"/>
              </a:spcBef>
              <a:spcAft>
                <a:spcPct val="0"/>
              </a:spcAft>
              <a:buNone/>
              <a:defRPr/>
            </a:pPr>
            <a:r>
              <a:rPr lang="en-US" sz="2800" b="1" dirty="0">
                <a:solidFill>
                  <a:srgbClr val="404040"/>
                </a:solidFill>
                <a:latin typeface="Arial" pitchFamily="34" charset="0"/>
                <a:ea typeface="ＭＳ Ｐゴシック" pitchFamily="84" charset="-128"/>
                <a:cs typeface="Arial" pitchFamily="34" charset="0"/>
              </a:rPr>
              <a:t>Start-up capital plus any money you or others have in-vested in the business (excluding loans) is not part of the P/(L)</a:t>
            </a:r>
          </a:p>
          <a:p>
            <a:pPr lvl="0" indent="-342900" fontAlgn="base">
              <a:lnSpc>
                <a:spcPct val="95000"/>
              </a:lnSpc>
              <a:spcBef>
                <a:spcPts val="1200"/>
              </a:spcBef>
              <a:spcAft>
                <a:spcPct val="0"/>
              </a:spcAft>
              <a:buClrTx/>
              <a:buNone/>
              <a:defRPr/>
            </a:pPr>
            <a:endParaRPr lang="en-US" sz="2800" b="1" dirty="0">
              <a:solidFill>
                <a:srgbClr val="404040"/>
              </a:solidFill>
              <a:latin typeface="Arial" pitchFamily="34" charset="0"/>
              <a:ea typeface="ＭＳ Ｐゴシック" pitchFamily="84" charset="-128"/>
              <a:cs typeface="Arial" pitchFamily="34" charset="0"/>
            </a:endParaRPr>
          </a:p>
        </p:txBody>
      </p:sp>
    </p:spTree>
    <p:extLst>
      <p:ext uri="{BB962C8B-B14F-4D97-AF65-F5344CB8AC3E}">
        <p14:creationId xmlns:p14="http://schemas.microsoft.com/office/powerpoint/2010/main" val="16796845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 - Variable VS Fixed Costs</a:t>
            </a:r>
            <a:endParaRPr lang="en-US" dirty="0"/>
          </a:p>
        </p:txBody>
      </p:sp>
      <p:sp>
        <p:nvSpPr>
          <p:cNvPr id="3" name="Content Placeholder 2"/>
          <p:cNvSpPr>
            <a:spLocks noGrp="1"/>
          </p:cNvSpPr>
          <p:nvPr>
            <p:ph idx="1"/>
          </p:nvPr>
        </p:nvSpPr>
        <p:spPr>
          <a:xfrm>
            <a:off x="228600" y="838200"/>
            <a:ext cx="8762999" cy="4800600"/>
          </a:xfrm>
        </p:spPr>
        <p:txBody>
          <a:bodyPr>
            <a:noAutofit/>
          </a:bodyPr>
          <a:lstStyle/>
          <a:p>
            <a:pPr marL="0" lvl="0" indent="0" fontAlgn="base">
              <a:lnSpc>
                <a:spcPct val="95000"/>
              </a:lnSpc>
              <a:spcBef>
                <a:spcPts val="1200"/>
              </a:spcBef>
              <a:spcAft>
                <a:spcPct val="0"/>
              </a:spcAft>
              <a:buClrTx/>
              <a:buNone/>
              <a:defRPr/>
            </a:pPr>
            <a:r>
              <a:rPr lang="en-US" sz="2600" b="1" dirty="0">
                <a:solidFill>
                  <a:srgbClr val="000000"/>
                </a:solidFill>
                <a:latin typeface="+mj-lt"/>
                <a:ea typeface="ＭＳ Ｐゴシック" pitchFamily="84" charset="-128"/>
                <a:cs typeface="Arial" pitchFamily="34" charset="0"/>
              </a:rPr>
              <a:t>Variable Costs – expenses that vary directly with changes in production or sales </a:t>
            </a:r>
            <a:r>
              <a:rPr lang="en-US" sz="2600" b="1" dirty="0" smtClean="0">
                <a:solidFill>
                  <a:srgbClr val="000000"/>
                </a:solidFill>
                <a:latin typeface="+mj-lt"/>
                <a:ea typeface="ＭＳ Ｐゴシック" pitchFamily="84" charset="-128"/>
                <a:cs typeface="Arial" pitchFamily="34" charset="0"/>
              </a:rPr>
              <a:t>volume</a:t>
            </a:r>
          </a:p>
          <a:p>
            <a:pPr marL="457200" lvl="0" indent="-457200" fontAlgn="base">
              <a:lnSpc>
                <a:spcPct val="95000"/>
              </a:lnSpc>
              <a:spcBef>
                <a:spcPts val="1200"/>
              </a:spcBef>
              <a:spcAft>
                <a:spcPct val="0"/>
              </a:spcAft>
              <a:buClrTx/>
              <a:buFont typeface="+mj-lt"/>
              <a:buAutoNum type="arabicPeriod"/>
              <a:defRPr/>
            </a:pPr>
            <a:r>
              <a:rPr lang="en-US" sz="2400" b="1" i="1" dirty="0" smtClean="0">
                <a:solidFill>
                  <a:srgbClr val="000000"/>
                </a:solidFill>
                <a:latin typeface="+mj-lt"/>
                <a:ea typeface="ＭＳ Ｐゴシック" pitchFamily="84" charset="-128"/>
                <a:cs typeface="Arial" pitchFamily="34" charset="0"/>
              </a:rPr>
              <a:t>Cost of Goods Sold</a:t>
            </a:r>
            <a:r>
              <a:rPr lang="en-US" sz="2400" b="1" dirty="0" smtClean="0">
                <a:solidFill>
                  <a:srgbClr val="000000"/>
                </a:solidFill>
                <a:latin typeface="+mj-lt"/>
                <a:ea typeface="ＭＳ Ｐゴシック" pitchFamily="84" charset="-128"/>
                <a:cs typeface="Arial" pitchFamily="34" charset="0"/>
              </a:rPr>
              <a:t> </a:t>
            </a:r>
            <a:r>
              <a:rPr lang="en-US" sz="2400" b="1" i="1" dirty="0" smtClean="0">
                <a:solidFill>
                  <a:srgbClr val="000000"/>
                </a:solidFill>
                <a:latin typeface="+mj-lt"/>
                <a:ea typeface="ＭＳ Ｐゴシック" pitchFamily="84" charset="-128"/>
                <a:cs typeface="Arial" pitchFamily="34" charset="0"/>
              </a:rPr>
              <a:t>(COGS) </a:t>
            </a:r>
            <a:r>
              <a:rPr lang="en-US" sz="2400" b="1" dirty="0" smtClean="0">
                <a:solidFill>
                  <a:srgbClr val="000000"/>
                </a:solidFill>
                <a:latin typeface="+mj-lt"/>
                <a:ea typeface="ＭＳ Ｐゴシック" pitchFamily="84" charset="-128"/>
                <a:cs typeface="Arial" pitchFamily="34" charset="0"/>
              </a:rPr>
              <a:t>or </a:t>
            </a:r>
            <a:r>
              <a:rPr lang="en-US" sz="2400" b="1" i="1" dirty="0" smtClean="0">
                <a:solidFill>
                  <a:srgbClr val="000000"/>
                </a:solidFill>
                <a:latin typeface="+mj-lt"/>
                <a:ea typeface="ＭＳ Ｐゴシック" pitchFamily="84" charset="-128"/>
                <a:cs typeface="Arial" pitchFamily="34" charset="0"/>
              </a:rPr>
              <a:t>Cost of Services Sold (COSS)</a:t>
            </a:r>
          </a:p>
          <a:p>
            <a:pPr marL="228600" lvl="1" eaLnBrk="0" fontAlgn="base" hangingPunct="0">
              <a:lnSpc>
                <a:spcPct val="95000"/>
              </a:lnSpc>
              <a:spcBef>
                <a:spcPts val="600"/>
              </a:spcBef>
              <a:spcAft>
                <a:spcPct val="0"/>
              </a:spcAft>
              <a:buClrTx/>
              <a:buFontTx/>
              <a:buChar char="-"/>
              <a:defRPr/>
            </a:pPr>
            <a:r>
              <a:rPr lang="en-US" sz="2200" dirty="0" smtClean="0">
                <a:solidFill>
                  <a:srgbClr val="000000"/>
                </a:solidFill>
                <a:latin typeface="+mj-lt"/>
                <a:ea typeface="ＭＳ Ｐゴシック" pitchFamily="84" charset="-128"/>
                <a:cs typeface="Arial" pitchFamily="34" charset="0"/>
              </a:rPr>
              <a:t>The </a:t>
            </a:r>
            <a:r>
              <a:rPr lang="en-US" sz="2200" dirty="0">
                <a:solidFill>
                  <a:srgbClr val="000000"/>
                </a:solidFill>
                <a:latin typeface="+mj-lt"/>
                <a:ea typeface="ＭＳ Ｐゴシック" pitchFamily="84" charset="-128"/>
                <a:cs typeface="Arial" pitchFamily="34" charset="0"/>
              </a:rPr>
              <a:t>cost of materials used to make the product (or deliver the service).</a:t>
            </a:r>
          </a:p>
          <a:p>
            <a:pPr marL="228600" lvl="1" eaLnBrk="0" fontAlgn="base" hangingPunct="0">
              <a:lnSpc>
                <a:spcPct val="95000"/>
              </a:lnSpc>
              <a:spcBef>
                <a:spcPts val="600"/>
              </a:spcBef>
              <a:spcAft>
                <a:spcPct val="0"/>
              </a:spcAft>
              <a:buClrTx/>
              <a:buFontTx/>
              <a:buChar char="-"/>
              <a:defRPr/>
            </a:pPr>
            <a:r>
              <a:rPr lang="en-US" sz="2200" dirty="0">
                <a:solidFill>
                  <a:srgbClr val="000000"/>
                </a:solidFill>
                <a:latin typeface="+mj-lt"/>
                <a:ea typeface="ＭＳ Ｐゴシック" pitchFamily="84" charset="-128"/>
                <a:cs typeface="Arial" pitchFamily="34" charset="0"/>
              </a:rPr>
              <a:t>The cost of labor used to make the product (or deliver the service). </a:t>
            </a:r>
          </a:p>
          <a:p>
            <a:pPr marL="514350" lvl="0" indent="-514350" fontAlgn="base">
              <a:lnSpc>
                <a:spcPct val="95000"/>
              </a:lnSpc>
              <a:spcBef>
                <a:spcPts val="1200"/>
              </a:spcBef>
              <a:spcAft>
                <a:spcPct val="0"/>
              </a:spcAft>
              <a:buClrTx/>
              <a:buFont typeface="Arial" pitchFamily="-123" charset="0"/>
              <a:buAutoNum type="arabicPeriod" startAt="2"/>
              <a:defRPr/>
            </a:pPr>
            <a:r>
              <a:rPr lang="en-US" sz="2400" b="1" i="1" dirty="0">
                <a:solidFill>
                  <a:srgbClr val="000000"/>
                </a:solidFill>
                <a:latin typeface="+mj-lt"/>
                <a:ea typeface="ＭＳ Ｐゴシック" pitchFamily="84" charset="-128"/>
                <a:cs typeface="Arial" pitchFamily="34" charset="0"/>
              </a:rPr>
              <a:t>Other variable costs: </a:t>
            </a:r>
          </a:p>
          <a:p>
            <a:pPr marL="228600" lvl="1" eaLnBrk="0" fontAlgn="base" hangingPunct="0">
              <a:lnSpc>
                <a:spcPct val="95000"/>
              </a:lnSpc>
              <a:spcBef>
                <a:spcPts val="600"/>
              </a:spcBef>
              <a:spcAft>
                <a:spcPct val="0"/>
              </a:spcAft>
              <a:buClrTx/>
              <a:buFontTx/>
              <a:buChar char="-"/>
              <a:defRPr/>
            </a:pPr>
            <a:r>
              <a:rPr lang="en-US" sz="2200" dirty="0">
                <a:solidFill>
                  <a:srgbClr val="000000"/>
                </a:solidFill>
                <a:latin typeface="+mj-lt"/>
                <a:ea typeface="ＭＳ Ｐゴシック" pitchFamily="84" charset="-128"/>
                <a:cs typeface="Arial" pitchFamily="34" charset="0"/>
              </a:rPr>
              <a:t>Commissions or other compensation based on sales  volume. </a:t>
            </a:r>
          </a:p>
          <a:p>
            <a:pPr marL="228600" lvl="1" eaLnBrk="0" fontAlgn="base" hangingPunct="0">
              <a:lnSpc>
                <a:spcPct val="95000"/>
              </a:lnSpc>
              <a:spcBef>
                <a:spcPts val="600"/>
              </a:spcBef>
              <a:spcAft>
                <a:spcPct val="0"/>
              </a:spcAft>
              <a:buClrTx/>
              <a:buFontTx/>
              <a:buChar char="-"/>
              <a:defRPr/>
            </a:pPr>
            <a:r>
              <a:rPr lang="en-US" sz="2200" dirty="0">
                <a:solidFill>
                  <a:srgbClr val="000000"/>
                </a:solidFill>
                <a:latin typeface="+mj-lt"/>
                <a:ea typeface="ＭＳ Ｐゴシック" pitchFamily="84" charset="-128"/>
                <a:cs typeface="Arial" pitchFamily="34" charset="0"/>
              </a:rPr>
              <a:t>Shipping and handling charges</a:t>
            </a:r>
            <a:r>
              <a:rPr lang="en-US" sz="2200" dirty="0" smtClean="0">
                <a:solidFill>
                  <a:srgbClr val="000000"/>
                </a:solidFill>
                <a:latin typeface="+mj-lt"/>
                <a:ea typeface="ＭＳ Ｐゴシック" pitchFamily="84" charset="-128"/>
                <a:cs typeface="Arial" pitchFamily="34" charset="0"/>
              </a:rPr>
              <a:t>.</a:t>
            </a:r>
          </a:p>
          <a:p>
            <a:pPr marL="228600" lvl="1" eaLnBrk="0" fontAlgn="base" hangingPunct="0">
              <a:lnSpc>
                <a:spcPct val="95000"/>
              </a:lnSpc>
              <a:spcBef>
                <a:spcPts val="600"/>
              </a:spcBef>
              <a:spcAft>
                <a:spcPct val="0"/>
              </a:spcAft>
              <a:buClrTx/>
              <a:buFontTx/>
              <a:buChar char="-"/>
              <a:defRPr/>
            </a:pPr>
            <a:endParaRPr lang="en-US" sz="2200" dirty="0">
              <a:solidFill>
                <a:srgbClr val="000000"/>
              </a:solidFill>
              <a:latin typeface="+mj-lt"/>
              <a:ea typeface="ＭＳ Ｐゴシック" pitchFamily="84" charset="-128"/>
              <a:cs typeface="Arial" pitchFamily="34" charset="0"/>
            </a:endParaRPr>
          </a:p>
          <a:p>
            <a:pPr marL="0" lvl="0" indent="0" fontAlgn="base">
              <a:lnSpc>
                <a:spcPct val="95000"/>
              </a:lnSpc>
              <a:spcBef>
                <a:spcPts val="0"/>
              </a:spcBef>
              <a:spcAft>
                <a:spcPts val="1000"/>
              </a:spcAft>
              <a:buClrTx/>
              <a:buNone/>
            </a:pPr>
            <a:r>
              <a:rPr lang="en-US" sz="2600" b="1" dirty="0">
                <a:solidFill>
                  <a:srgbClr val="000000"/>
                </a:solidFill>
                <a:latin typeface="+mj-lt"/>
                <a:ea typeface="ＭＳ Ｐゴシック" pitchFamily="84" charset="-128"/>
                <a:cs typeface="Arial" pitchFamily="34" charset="0"/>
              </a:rPr>
              <a:t>Fixed Costs –  expenses that must be paid whether or not sales are being generated </a:t>
            </a:r>
          </a:p>
          <a:p>
            <a:pPr lvl="0">
              <a:lnSpc>
                <a:spcPct val="90000"/>
              </a:lnSpc>
              <a:buFont typeface="Courier New" panose="02070309020205020404" pitchFamily="49" charset="0"/>
              <a:buChar char="-"/>
            </a:pPr>
            <a:r>
              <a:rPr lang="en-US" sz="2200" dirty="0">
                <a:solidFill>
                  <a:srgbClr val="000000"/>
                </a:solidFill>
                <a:latin typeface="+mj-lt"/>
                <a:ea typeface="ＭＳ Ｐゴシック" pitchFamily="84" charset="-128"/>
                <a:cs typeface="Arial" pitchFamily="34" charset="0"/>
              </a:rPr>
              <a:t>Examples </a:t>
            </a:r>
            <a:r>
              <a:rPr lang="en-US" sz="2200" dirty="0" smtClean="0">
                <a:solidFill>
                  <a:srgbClr val="000000"/>
                </a:solidFill>
                <a:latin typeface="+mj-lt"/>
                <a:ea typeface="ＭＳ Ｐゴシック" pitchFamily="84" charset="-128"/>
                <a:cs typeface="Arial" pitchFamily="34" charset="0"/>
              </a:rPr>
              <a:t>include Utilities, Salaries, Advertising, Insurance, Interest, Rent, Depreciation (USAIIRD) and professional fees</a:t>
            </a:r>
            <a:endParaRPr lang="en-US" sz="2200" dirty="0">
              <a:solidFill>
                <a:srgbClr val="000000"/>
              </a:solidFill>
              <a:latin typeface="+mj-lt"/>
              <a:ea typeface="ＭＳ Ｐゴシック" pitchFamily="84" charset="-128"/>
              <a:cs typeface="Arial" pitchFamily="34" charset="0"/>
            </a:endParaRPr>
          </a:p>
        </p:txBody>
      </p:sp>
    </p:spTree>
    <p:extLst>
      <p:ext uri="{BB962C8B-B14F-4D97-AF65-F5344CB8AC3E}">
        <p14:creationId xmlns:p14="http://schemas.microsoft.com/office/powerpoint/2010/main" val="14579287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Economics </a:t>
            </a:r>
            <a:r>
              <a:rPr lang="en-US" dirty="0"/>
              <a:t>of One Unit (EOU) Analysis</a:t>
            </a:r>
            <a:br>
              <a:rPr lang="en-US" dirty="0"/>
            </a:br>
            <a:endParaRPr lang="en-US" dirty="0"/>
          </a:p>
        </p:txBody>
      </p:sp>
      <p:sp>
        <p:nvSpPr>
          <p:cNvPr id="4" name="Slide Number Placeholder 3"/>
          <p:cNvSpPr>
            <a:spLocks noGrp="1"/>
          </p:cNvSpPr>
          <p:nvPr>
            <p:ph type="sldNum" sz="quarter" idx="4294967295"/>
          </p:nvPr>
        </p:nvSpPr>
        <p:spPr>
          <a:xfrm>
            <a:off x="8531788" y="5648960"/>
            <a:ext cx="548640" cy="396240"/>
          </a:xfrm>
          <a:prstGeom prst="bracketPair">
            <a:avLst>
              <a:gd name="adj" fmla="val 17949"/>
            </a:avLst>
          </a:prstGeom>
        </p:spPr>
        <p:txBody>
          <a:bodyPr/>
          <a:lstStyle/>
          <a:p>
            <a:pPr>
              <a:defRPr/>
            </a:pPr>
            <a:fld id="{2E7F68D8-A970-453F-8120-090EFFC6A7C5}" type="slidenum">
              <a:rPr lang="en-US" smtClean="0"/>
              <a:pPr>
                <a:defRPr/>
              </a:pPr>
              <a:t>56</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9123"/>
            <a:ext cx="9144000" cy="50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6110" y="963612"/>
            <a:ext cx="415178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32212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Economics of one Unit – Class Exercise</a:t>
            </a: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1039" y="1702454"/>
            <a:ext cx="6119939" cy="1795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1039" y="3635685"/>
            <a:ext cx="6123421" cy="1204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9327" y="4854986"/>
            <a:ext cx="6030178" cy="1587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15154" y="1008693"/>
            <a:ext cx="8624046" cy="707886"/>
          </a:xfrm>
          <a:prstGeom prst="rect">
            <a:avLst/>
          </a:prstGeom>
        </p:spPr>
        <p:txBody>
          <a:bodyPr wrap="square">
            <a:spAutoFit/>
          </a:bodyPr>
          <a:lstStyle/>
          <a:p>
            <a:pPr algn="ctr"/>
            <a:r>
              <a:rPr lang="en-US" sz="2000" b="1" dirty="0">
                <a:solidFill>
                  <a:srgbClr val="555555"/>
                </a:solidFill>
                <a:latin typeface="Arial"/>
              </a:rPr>
              <a:t>David is considering charging $12.00 for a large pepperoni pizza. </a:t>
            </a:r>
            <a:endParaRPr lang="en-US" sz="2000" b="1" dirty="0" smtClean="0">
              <a:solidFill>
                <a:srgbClr val="555555"/>
              </a:solidFill>
              <a:latin typeface="Arial"/>
            </a:endParaRPr>
          </a:p>
          <a:p>
            <a:pPr algn="ctr"/>
            <a:r>
              <a:rPr lang="en-US" sz="2000" b="1" dirty="0" smtClean="0">
                <a:solidFill>
                  <a:srgbClr val="555555"/>
                </a:solidFill>
                <a:latin typeface="Arial"/>
              </a:rPr>
              <a:t>Use </a:t>
            </a:r>
            <a:r>
              <a:rPr lang="en-US" sz="2000" b="1" dirty="0">
                <a:solidFill>
                  <a:srgbClr val="555555"/>
                </a:solidFill>
                <a:latin typeface="Arial"/>
              </a:rPr>
              <a:t>the following </a:t>
            </a:r>
            <a:r>
              <a:rPr lang="en-US" sz="2000" b="1" dirty="0" smtClean="0">
                <a:solidFill>
                  <a:srgbClr val="555555"/>
                </a:solidFill>
                <a:latin typeface="Arial"/>
              </a:rPr>
              <a:t>information to calculate his economics of one unit</a:t>
            </a:r>
            <a:endParaRPr lang="en-US" sz="2000" b="1" dirty="0"/>
          </a:p>
        </p:txBody>
      </p:sp>
    </p:spTree>
    <p:extLst>
      <p:ext uri="{BB962C8B-B14F-4D97-AF65-F5344CB8AC3E}">
        <p14:creationId xmlns:p14="http://schemas.microsoft.com/office/powerpoint/2010/main" val="19650894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Economics of One Unit (EOU) </a:t>
            </a:r>
            <a:r>
              <a:rPr lang="en-US" dirty="0" smtClean="0"/>
              <a:t>Analysis</a:t>
            </a:r>
            <a:endParaRPr lang="en-US" dirty="0"/>
          </a:p>
        </p:txBody>
      </p:sp>
      <p:sp>
        <p:nvSpPr>
          <p:cNvPr id="5" name="TextBox 4"/>
          <p:cNvSpPr txBox="1"/>
          <p:nvPr/>
        </p:nvSpPr>
        <p:spPr>
          <a:xfrm>
            <a:off x="1149215" y="794369"/>
            <a:ext cx="6903108" cy="400110"/>
          </a:xfrm>
          <a:prstGeom prst="rect">
            <a:avLst/>
          </a:prstGeom>
          <a:noFill/>
        </p:spPr>
        <p:txBody>
          <a:bodyPr wrap="none" rtlCol="0">
            <a:spAutoFit/>
          </a:bodyPr>
          <a:lstStyle/>
          <a:p>
            <a:pPr algn="ctr"/>
            <a:r>
              <a:rPr lang="en-US" sz="2000" b="1" dirty="0" smtClean="0"/>
              <a:t>Trick for making sure you calculate unit costs correctly</a:t>
            </a:r>
          </a:p>
        </p:txBody>
      </p:sp>
      <p:graphicFrame>
        <p:nvGraphicFramePr>
          <p:cNvPr id="3" name="Table 2"/>
          <p:cNvGraphicFramePr>
            <a:graphicFrameLocks noGrp="1"/>
          </p:cNvGraphicFramePr>
          <p:nvPr>
            <p:extLst>
              <p:ext uri="{D42A27DB-BD31-4B8C-83A1-F6EECF244321}">
                <p14:modId xmlns:p14="http://schemas.microsoft.com/office/powerpoint/2010/main" val="2991763225"/>
              </p:ext>
            </p:extLst>
          </p:nvPr>
        </p:nvGraphicFramePr>
        <p:xfrm>
          <a:off x="870130" y="1371600"/>
          <a:ext cx="7461278" cy="4921498"/>
        </p:xfrm>
        <a:graphic>
          <a:graphicData uri="http://schemas.openxmlformats.org/drawingml/2006/table">
            <a:tbl>
              <a:tblPr firstRow="1" bandRow="1">
                <a:tableStyleId>{5C22544A-7EE6-4342-B048-85BDC9FD1C3A}</a:tableStyleId>
              </a:tblPr>
              <a:tblGrid>
                <a:gridCol w="974916"/>
                <a:gridCol w="1133856"/>
                <a:gridCol w="1371600"/>
                <a:gridCol w="2031074"/>
                <a:gridCol w="974916"/>
                <a:gridCol w="974916"/>
              </a:tblGrid>
              <a:tr h="182880">
                <a:tc>
                  <a:txBody>
                    <a:bodyPr/>
                    <a:lstStyle/>
                    <a:p>
                      <a:r>
                        <a:rPr lang="en-US" sz="1000" dirty="0" smtClean="0"/>
                        <a:t>Item</a:t>
                      </a:r>
                      <a:endParaRPr lang="en-US" sz="1000" dirty="0"/>
                    </a:p>
                  </a:txBody>
                  <a:tcPr anchor="b"/>
                </a:tc>
                <a:tc>
                  <a:txBody>
                    <a:bodyPr/>
                    <a:lstStyle/>
                    <a:p>
                      <a:pPr algn="ctr"/>
                      <a:r>
                        <a:rPr lang="en-US" sz="1000" baseline="0" dirty="0" smtClean="0"/>
                        <a:t>Unit Requirement </a:t>
                      </a:r>
                      <a:endParaRPr lang="en-US" sz="1000" dirty="0"/>
                    </a:p>
                  </a:txBody>
                  <a:tcPr anchor="b"/>
                </a:tc>
                <a:tc>
                  <a:txBody>
                    <a:bodyPr/>
                    <a:lstStyle/>
                    <a:p>
                      <a:r>
                        <a:rPr lang="en-US" sz="1000" dirty="0" smtClean="0"/>
                        <a:t>Price/Amount</a:t>
                      </a:r>
                      <a:endParaRPr lang="en-US" sz="1000" dirty="0"/>
                    </a:p>
                  </a:txBody>
                  <a:tcPr anchor="b"/>
                </a:tc>
                <a:tc>
                  <a:txBody>
                    <a:bodyPr/>
                    <a:lstStyle/>
                    <a:p>
                      <a:r>
                        <a:rPr lang="en-US" sz="1000" dirty="0" smtClean="0"/>
                        <a:t>Calculation</a:t>
                      </a:r>
                      <a:endParaRPr lang="en-US" sz="1000" dirty="0"/>
                    </a:p>
                  </a:txBody>
                  <a:tcPr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Price/Unit</a:t>
                      </a:r>
                    </a:p>
                  </a:txBody>
                  <a:tcPr anchor="b"/>
                </a:tc>
                <a:tc>
                  <a:txBody>
                    <a:bodyPr/>
                    <a:lstStyle/>
                    <a:p>
                      <a:endParaRPr lang="en-US" sz="1000" dirty="0"/>
                    </a:p>
                  </a:txBody>
                  <a:tcPr anchor="b"/>
                </a:tc>
              </a:tr>
              <a:tr h="410458">
                <a:tc>
                  <a:txBody>
                    <a:bodyPr/>
                    <a:lstStyle/>
                    <a:p>
                      <a:r>
                        <a:rPr lang="en-US" sz="1000" dirty="0" smtClean="0"/>
                        <a:t>Pizza</a:t>
                      </a:r>
                      <a:r>
                        <a:rPr lang="en-US" sz="1000" baseline="0" dirty="0" smtClean="0"/>
                        <a:t> Sauce</a:t>
                      </a:r>
                      <a:endParaRPr lang="en-US" sz="1000" dirty="0"/>
                    </a:p>
                  </a:txBody>
                  <a:tcPr/>
                </a:tc>
                <a:tc>
                  <a:txBody>
                    <a:bodyPr/>
                    <a:lstStyle/>
                    <a:p>
                      <a:pPr algn="ctr"/>
                      <a:r>
                        <a:rPr lang="en-US" sz="1000" dirty="0" smtClean="0"/>
                        <a:t>8 oz..</a:t>
                      </a:r>
                      <a:endParaRPr lang="en-US" sz="1000" dirty="0"/>
                    </a:p>
                  </a:txBody>
                  <a:tcPr/>
                </a:tc>
                <a:tc>
                  <a:txBody>
                    <a:bodyPr/>
                    <a:lstStyle/>
                    <a:p>
                      <a:r>
                        <a:rPr lang="en-US" sz="1000" dirty="0" smtClean="0"/>
                        <a:t>$ 10.00/ package </a:t>
                      </a:r>
                      <a:br>
                        <a:rPr lang="en-US" sz="1000" dirty="0" smtClean="0"/>
                      </a:br>
                      <a:r>
                        <a:rPr lang="en-US" sz="1000" dirty="0" smtClean="0"/>
                        <a:t>(60 oz.../ package)</a:t>
                      </a:r>
                      <a:endParaRPr lang="en-US" sz="1000" dirty="0"/>
                    </a:p>
                  </a:txBody>
                  <a:tcPr/>
                </a:tc>
                <a:tc>
                  <a:txBody>
                    <a:bodyPr/>
                    <a:lstStyle/>
                    <a:p>
                      <a:r>
                        <a:rPr lang="en-US" sz="1000" u="heavy" baseline="0" dirty="0" smtClean="0"/>
                        <a:t>$10.00 </a:t>
                      </a:r>
                      <a:r>
                        <a:rPr lang="en-US" sz="1000" dirty="0" smtClean="0"/>
                        <a:t> x </a:t>
                      </a:r>
                      <a:r>
                        <a:rPr lang="en-US" sz="1000" u="heavy" baseline="0" dirty="0" smtClean="0"/>
                        <a:t> 1 package  </a:t>
                      </a:r>
                      <a:r>
                        <a:rPr lang="en-US" sz="1000" dirty="0" smtClean="0"/>
                        <a:t> x  </a:t>
                      </a:r>
                      <a:r>
                        <a:rPr lang="en-US" sz="1000" u="heavy" baseline="0" dirty="0" smtClean="0"/>
                        <a:t>8 oz..</a:t>
                      </a:r>
                      <a:br>
                        <a:rPr lang="en-US" sz="1000" u="heavy" baseline="0" dirty="0" smtClean="0"/>
                      </a:br>
                      <a:r>
                        <a:rPr lang="en-US" sz="1000" dirty="0" smtClean="0"/>
                        <a:t> package       60 oz..           unit</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$1.33/unit</a:t>
                      </a:r>
                    </a:p>
                    <a:p>
                      <a:endParaRPr lang="en-US" sz="1000" dirty="0"/>
                    </a:p>
                  </a:txBody>
                  <a:tcPr/>
                </a:tc>
                <a:tc>
                  <a:txBody>
                    <a:bodyPr/>
                    <a:lstStyle/>
                    <a:p>
                      <a:endParaRPr lang="en-US" sz="1000" dirty="0"/>
                    </a:p>
                  </a:txBody>
                  <a:tcPr/>
                </a:tc>
              </a:tr>
              <a:tr h="355730">
                <a:tc>
                  <a:txBody>
                    <a:bodyPr/>
                    <a:lstStyle/>
                    <a:p>
                      <a:r>
                        <a:rPr lang="en-US" sz="1000" dirty="0" smtClean="0"/>
                        <a:t>Cheese</a:t>
                      </a:r>
                      <a:endParaRPr lang="en-US" sz="1000" dirty="0"/>
                    </a:p>
                  </a:txBody>
                  <a:tcPr/>
                </a:tc>
                <a:tc>
                  <a:txBody>
                    <a:bodyPr/>
                    <a:lstStyle/>
                    <a:p>
                      <a:pPr algn="ctr"/>
                      <a:r>
                        <a:rPr lang="en-US" sz="1000" dirty="0" smtClean="0"/>
                        <a:t>16</a:t>
                      </a:r>
                      <a:r>
                        <a:rPr lang="en-US" sz="1000" baseline="0" dirty="0" smtClean="0"/>
                        <a:t> oz..</a:t>
                      </a:r>
                      <a:endParaRPr lang="en-US" sz="1000" dirty="0"/>
                    </a:p>
                  </a:txBody>
                  <a:tcPr/>
                </a:tc>
                <a:tc>
                  <a:txBody>
                    <a:bodyPr/>
                    <a:lstStyle/>
                    <a:p>
                      <a:r>
                        <a:rPr lang="en-US" sz="1000" dirty="0" smtClean="0"/>
                        <a:t>$ 15.00/ 48 oz...</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u="heavy" baseline="0" dirty="0" smtClean="0"/>
                        <a:t>$15.00 </a:t>
                      </a:r>
                      <a:r>
                        <a:rPr lang="en-US" sz="1000" dirty="0" smtClean="0"/>
                        <a:t> x </a:t>
                      </a:r>
                      <a:r>
                        <a:rPr lang="en-US" sz="1000" u="heavy" baseline="0" dirty="0" smtClean="0"/>
                        <a:t> 16 oz...</a:t>
                      </a:r>
                      <a:br>
                        <a:rPr lang="en-US" sz="1000" u="heavy" baseline="0" dirty="0" smtClean="0"/>
                      </a:br>
                      <a:r>
                        <a:rPr lang="en-US" sz="1000" u="none" baseline="0" dirty="0" smtClean="0"/>
                        <a:t>  </a:t>
                      </a:r>
                      <a:r>
                        <a:rPr lang="en-US" sz="1000" dirty="0" smtClean="0"/>
                        <a:t>48 oz...       unit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$5.00/unit</a:t>
                      </a:r>
                    </a:p>
                  </a:txBody>
                  <a:tcPr/>
                </a:tc>
                <a:tc>
                  <a:txBody>
                    <a:bodyPr/>
                    <a:lstStyle/>
                    <a:p>
                      <a:endParaRPr lang="en-US" sz="1000" dirty="0"/>
                    </a:p>
                  </a:txBody>
                  <a:tcPr/>
                </a:tc>
              </a:tr>
              <a:tr h="355730">
                <a:tc>
                  <a:txBody>
                    <a:bodyPr/>
                    <a:lstStyle/>
                    <a:p>
                      <a:r>
                        <a:rPr lang="en-US" sz="1000" dirty="0" smtClean="0"/>
                        <a:t>Pepperoni</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4 oz..</a:t>
                      </a:r>
                    </a:p>
                    <a:p>
                      <a:pPr algn="ctr"/>
                      <a:endParaRPr lang="en-US" sz="1000" dirty="0"/>
                    </a:p>
                  </a:txBody>
                  <a:tcPr/>
                </a:tc>
                <a:tc>
                  <a:txBody>
                    <a:bodyPr/>
                    <a:lstStyle/>
                    <a:p>
                      <a:r>
                        <a:rPr lang="en-US" sz="1000" dirty="0" smtClean="0"/>
                        <a:t>$ </a:t>
                      </a:r>
                      <a:r>
                        <a:rPr lang="en-US" sz="1000" baseline="0" dirty="0" smtClean="0"/>
                        <a:t> </a:t>
                      </a:r>
                      <a:r>
                        <a:rPr lang="en-US" sz="1000" dirty="0" smtClean="0"/>
                        <a:t>8.00/  16 oz...</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u="heavy" baseline="0" dirty="0" smtClean="0"/>
                        <a:t>$ 8.00 </a:t>
                      </a:r>
                      <a:r>
                        <a:rPr lang="en-US" sz="1000" dirty="0" smtClean="0"/>
                        <a:t> x </a:t>
                      </a:r>
                      <a:r>
                        <a:rPr lang="en-US" sz="1000" u="heavy" baseline="0" dirty="0" smtClean="0"/>
                        <a:t> 4 oz...</a:t>
                      </a:r>
                      <a:br>
                        <a:rPr lang="en-US" sz="1000" u="heavy" baseline="0" dirty="0" smtClean="0"/>
                      </a:br>
                      <a:r>
                        <a:rPr lang="en-US" sz="1000" u="none" baseline="0" dirty="0" smtClean="0"/>
                        <a:t>  16</a:t>
                      </a:r>
                      <a:r>
                        <a:rPr lang="en-US" sz="1000" dirty="0" smtClean="0"/>
                        <a:t> oz...     Unit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$2.00/unit</a:t>
                      </a:r>
                    </a:p>
                    <a:p>
                      <a:endParaRPr lang="en-US" sz="1000" dirty="0"/>
                    </a:p>
                  </a:txBody>
                  <a:tcPr/>
                </a:tc>
                <a:tc>
                  <a:txBody>
                    <a:bodyPr/>
                    <a:lstStyle/>
                    <a:p>
                      <a:endParaRPr lang="en-US" sz="1000" dirty="0"/>
                    </a:p>
                  </a:txBody>
                  <a:tcPr/>
                </a:tc>
              </a:tr>
              <a:tr h="355730">
                <a:tc>
                  <a:txBody>
                    <a:bodyPr/>
                    <a:lstStyle/>
                    <a:p>
                      <a:r>
                        <a:rPr lang="en-US" sz="1000" dirty="0" smtClean="0"/>
                        <a:t>Pizza</a:t>
                      </a:r>
                      <a:r>
                        <a:rPr lang="en-US" sz="1000" baseline="0" dirty="0" smtClean="0"/>
                        <a:t> Dough</a:t>
                      </a:r>
                      <a:endParaRPr lang="en-US" sz="1000" dirty="0"/>
                    </a:p>
                  </a:txBody>
                  <a:tcPr/>
                </a:tc>
                <a:tc>
                  <a:txBody>
                    <a:bodyPr/>
                    <a:lstStyle/>
                    <a:p>
                      <a:pPr algn="ctr"/>
                      <a:r>
                        <a:rPr lang="en-US" sz="1000" dirty="0" smtClean="0"/>
                        <a:t>32 oz..</a:t>
                      </a:r>
                      <a:endParaRPr lang="en-US" sz="1000" dirty="0"/>
                    </a:p>
                  </a:txBody>
                  <a:tcPr/>
                </a:tc>
                <a:tc>
                  <a:txBody>
                    <a:bodyPr/>
                    <a:lstStyle/>
                    <a:p>
                      <a:r>
                        <a:rPr lang="en-US" sz="1000" dirty="0" smtClean="0"/>
                        <a:t>$ 20.00/ 80 oz...</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u="heavy" baseline="0" dirty="0" smtClean="0"/>
                        <a:t>$ 20.00 </a:t>
                      </a:r>
                      <a:r>
                        <a:rPr lang="en-US" sz="1000" dirty="0" smtClean="0"/>
                        <a:t> x </a:t>
                      </a:r>
                      <a:r>
                        <a:rPr lang="en-US" sz="1000" u="heavy" baseline="0" dirty="0" smtClean="0"/>
                        <a:t> 32 oz...</a:t>
                      </a:r>
                      <a:br>
                        <a:rPr lang="en-US" sz="1000" u="heavy" baseline="0" dirty="0" smtClean="0"/>
                      </a:br>
                      <a:r>
                        <a:rPr lang="en-US" sz="1000" u="none" baseline="0" dirty="0" smtClean="0"/>
                        <a:t>   80</a:t>
                      </a:r>
                      <a:r>
                        <a:rPr lang="en-US" sz="1000" dirty="0" smtClean="0"/>
                        <a:t> oz...      Unit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$8.00/unit</a:t>
                      </a:r>
                    </a:p>
                    <a:p>
                      <a:endParaRPr lang="en-US" sz="1000" dirty="0"/>
                    </a:p>
                  </a:txBody>
                  <a:tcPr/>
                </a:tc>
                <a:tc>
                  <a:txBody>
                    <a:bodyPr/>
                    <a:lstStyle/>
                    <a:p>
                      <a:endParaRPr lang="en-US" sz="1000" dirty="0"/>
                    </a:p>
                  </a:txBody>
                  <a:tcPr/>
                </a:tc>
              </a:tr>
              <a:tr h="355730">
                <a:tc>
                  <a:txBody>
                    <a:bodyPr/>
                    <a:lstStyle/>
                    <a:p>
                      <a:r>
                        <a:rPr lang="en-US" sz="1000" dirty="0" smtClean="0"/>
                        <a:t>Direct Labor</a:t>
                      </a:r>
                      <a:endParaRPr lang="en-US" sz="1000" dirty="0"/>
                    </a:p>
                  </a:txBody>
                  <a:tcPr/>
                </a:tc>
                <a:tc>
                  <a:txBody>
                    <a:bodyPr/>
                    <a:lstStyle/>
                    <a:p>
                      <a:pPr algn="ctr"/>
                      <a:r>
                        <a:rPr lang="en-US" sz="1000" dirty="0" smtClean="0"/>
                        <a:t>6 min</a:t>
                      </a:r>
                      <a:endParaRPr lang="en-US" sz="1000" dirty="0"/>
                    </a:p>
                  </a:txBody>
                  <a:tcPr/>
                </a:tc>
                <a:tc>
                  <a:txBody>
                    <a:bodyPr/>
                    <a:lstStyle/>
                    <a:p>
                      <a:r>
                        <a:rPr lang="en-US" sz="1000" dirty="0" smtClean="0"/>
                        <a:t>$8.00/hour</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u="heavy" baseline="0" dirty="0" smtClean="0"/>
                        <a:t>$8.00 </a:t>
                      </a:r>
                      <a:r>
                        <a:rPr lang="en-US" sz="1000" dirty="0" smtClean="0"/>
                        <a:t> x </a:t>
                      </a:r>
                      <a:r>
                        <a:rPr lang="en-US" sz="1000" u="heavy" baseline="0" dirty="0" smtClean="0"/>
                        <a:t>   hour  </a:t>
                      </a:r>
                      <a:r>
                        <a:rPr lang="en-US" sz="1000" dirty="0" smtClean="0"/>
                        <a:t> x  </a:t>
                      </a:r>
                      <a:r>
                        <a:rPr lang="en-US" sz="1000" u="heavy" baseline="0" dirty="0" smtClean="0"/>
                        <a:t> 6 min.</a:t>
                      </a:r>
                      <a:br>
                        <a:rPr lang="en-US" sz="1000" u="heavy" baseline="0" dirty="0" smtClean="0"/>
                      </a:br>
                      <a:r>
                        <a:rPr lang="en-US" sz="1000" u="none" baseline="0" dirty="0" smtClean="0"/>
                        <a:t>  </a:t>
                      </a:r>
                      <a:r>
                        <a:rPr lang="en-US" sz="1000" dirty="0" smtClean="0"/>
                        <a:t>hour      60 min.      Unit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$0.80/unit</a:t>
                      </a:r>
                    </a:p>
                  </a:txBody>
                  <a:tcPr/>
                </a:tc>
                <a:tc>
                  <a:txBody>
                    <a:bodyPr/>
                    <a:lstStyle/>
                    <a:p>
                      <a:endParaRPr lang="en-US" sz="1000" dirty="0"/>
                    </a:p>
                  </a:txBody>
                  <a:tcPr/>
                </a:tc>
              </a:tr>
              <a:tr h="355730">
                <a:tc>
                  <a:txBody>
                    <a:bodyPr/>
                    <a:lstStyle/>
                    <a:p>
                      <a:endParaRPr lang="en-US" sz="1000" dirty="0"/>
                    </a:p>
                  </a:txBody>
                  <a:tcPr/>
                </a:tc>
                <a:tc>
                  <a:txBody>
                    <a:bodyPr/>
                    <a:lstStyle/>
                    <a:p>
                      <a:pPr algn="ctr"/>
                      <a:endParaRPr lang="en-US" sz="1000" dirty="0"/>
                    </a:p>
                  </a:txBody>
                  <a:tcPr/>
                </a:tc>
                <a:tc grid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b="1" dirty="0" smtClean="0"/>
                        <a:t>Total Cost of Goods Sold CGS)/Unit</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00" b="1"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$17.13/unit</a:t>
                      </a:r>
                    </a:p>
                  </a:txBody>
                  <a:tcPr/>
                </a:tc>
              </a:tr>
              <a:tr h="355730">
                <a:tc>
                  <a:txBody>
                    <a:bodyPr/>
                    <a:lstStyle/>
                    <a:p>
                      <a:r>
                        <a:rPr lang="en-US" sz="1000" dirty="0" smtClean="0"/>
                        <a:t>Pizza</a:t>
                      </a:r>
                      <a:r>
                        <a:rPr lang="en-US" sz="1000" baseline="0" dirty="0" smtClean="0"/>
                        <a:t> Box</a:t>
                      </a:r>
                      <a:endParaRPr lang="en-US" sz="1000" dirty="0"/>
                    </a:p>
                  </a:txBody>
                  <a:tcPr/>
                </a:tc>
                <a:tc>
                  <a:txBody>
                    <a:bodyPr/>
                    <a:lstStyle/>
                    <a:p>
                      <a:pPr algn="ctr"/>
                      <a:r>
                        <a:rPr lang="en-US" sz="1000" dirty="0" smtClean="0"/>
                        <a:t>1 box</a:t>
                      </a:r>
                      <a:endParaRPr lang="en-US" sz="1000" dirty="0"/>
                    </a:p>
                  </a:txBody>
                  <a:tcPr/>
                </a:tc>
                <a:tc>
                  <a:txBody>
                    <a:bodyPr/>
                    <a:lstStyle/>
                    <a:p>
                      <a:r>
                        <a:rPr lang="en-US" sz="1000" dirty="0" smtClean="0"/>
                        <a:t>$25.00/pack</a:t>
                      </a:r>
                      <a:br>
                        <a:rPr lang="en-US" sz="1000" dirty="0" smtClean="0"/>
                      </a:br>
                      <a:r>
                        <a:rPr lang="en-US" sz="1000" dirty="0" smtClean="0"/>
                        <a:t>(50</a:t>
                      </a:r>
                      <a:r>
                        <a:rPr lang="en-US" sz="1000" baseline="0" dirty="0" smtClean="0"/>
                        <a:t>/pack)</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u="heavy" baseline="0" dirty="0" smtClean="0"/>
                        <a:t>$25.00  </a:t>
                      </a:r>
                      <a:r>
                        <a:rPr lang="en-US" sz="1000" dirty="0" smtClean="0"/>
                        <a:t> x </a:t>
                      </a:r>
                      <a:r>
                        <a:rPr lang="en-US" sz="1000" u="heavy" baseline="0" dirty="0" smtClean="0"/>
                        <a:t>     pack     </a:t>
                      </a:r>
                      <a:r>
                        <a:rPr lang="en-US" sz="1000" dirty="0" smtClean="0"/>
                        <a:t> x  </a:t>
                      </a:r>
                      <a:r>
                        <a:rPr lang="en-US" sz="1000" u="heavy" baseline="0" dirty="0" smtClean="0"/>
                        <a:t> 1 box </a:t>
                      </a:r>
                      <a:br>
                        <a:rPr lang="en-US" sz="1000" u="heavy" baseline="0" dirty="0" smtClean="0"/>
                      </a:br>
                      <a:r>
                        <a:rPr lang="en-US" sz="1000" u="none" baseline="0" dirty="0" smtClean="0"/>
                        <a:t> pack</a:t>
                      </a:r>
                      <a:r>
                        <a:rPr lang="en-US" sz="1000" dirty="0" smtClean="0"/>
                        <a:t>           50 boxes       unit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$0.50/unit</a:t>
                      </a:r>
                    </a:p>
                    <a:p>
                      <a:endParaRPr lang="en-US" sz="1000" dirty="0"/>
                    </a:p>
                  </a:txBody>
                  <a:tcPr/>
                </a:tc>
                <a:tc>
                  <a:txBody>
                    <a:bodyPr/>
                    <a:lstStyle/>
                    <a:p>
                      <a:endParaRPr lang="en-US" sz="1000" dirty="0"/>
                    </a:p>
                  </a:txBody>
                  <a:tcPr/>
                </a:tc>
              </a:tr>
              <a:tr h="355730">
                <a:tc>
                  <a:txBody>
                    <a:bodyPr/>
                    <a:lstStyle/>
                    <a:p>
                      <a:r>
                        <a:rPr lang="en-US" sz="1000" dirty="0" smtClean="0"/>
                        <a:t>Stacker</a:t>
                      </a:r>
                      <a:endParaRPr lang="en-US" sz="1000" dirty="0"/>
                    </a:p>
                  </a:txBody>
                  <a:tcPr/>
                </a:tc>
                <a:tc>
                  <a:txBody>
                    <a:bodyPr/>
                    <a:lstStyle/>
                    <a:p>
                      <a:pPr algn="ctr"/>
                      <a:r>
                        <a:rPr lang="en-US" sz="1000" dirty="0" smtClean="0"/>
                        <a:t>1 stacker</a:t>
                      </a:r>
                      <a:endParaRPr lang="en-US" sz="1000" dirty="0"/>
                    </a:p>
                  </a:txBody>
                  <a:tcPr/>
                </a:tc>
                <a:tc>
                  <a:txBody>
                    <a:bodyPr/>
                    <a:lstStyle/>
                    <a:p>
                      <a:r>
                        <a:rPr lang="en-US" sz="1000" dirty="0" smtClean="0"/>
                        <a:t>$20.00/1000 stackers</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u="heavy" baseline="0" dirty="0" smtClean="0"/>
                        <a:t>      $20.00       </a:t>
                      </a:r>
                      <a:r>
                        <a:rPr lang="en-US" sz="1000" dirty="0" smtClean="0"/>
                        <a:t>   x  </a:t>
                      </a:r>
                      <a:r>
                        <a:rPr lang="en-US" sz="1000" u="heavy" baseline="0" dirty="0" smtClean="0"/>
                        <a:t> 1 stacker    </a:t>
                      </a:r>
                      <a:br>
                        <a:rPr lang="en-US" sz="1000" u="heavy" baseline="0" dirty="0" smtClean="0"/>
                      </a:br>
                      <a:r>
                        <a:rPr lang="en-US" sz="1000" u="none" baseline="0" dirty="0" smtClean="0"/>
                        <a:t> 1000 stackers</a:t>
                      </a:r>
                      <a:r>
                        <a:rPr lang="en-US" sz="1000" dirty="0" smtClean="0"/>
                        <a:t>           unit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$0.02/unit</a:t>
                      </a:r>
                    </a:p>
                  </a:txBody>
                  <a:tcPr/>
                </a:tc>
                <a:tc>
                  <a:txBody>
                    <a:bodyPr/>
                    <a:lstStyle/>
                    <a:p>
                      <a:endParaRPr lang="en-US" sz="1000" dirty="0"/>
                    </a:p>
                  </a:txBody>
                  <a:tcPr/>
                </a:tc>
              </a:tr>
              <a:tr h="355730">
                <a:tc>
                  <a:txBody>
                    <a:bodyPr/>
                    <a:lstStyle/>
                    <a:p>
                      <a:endParaRPr lang="en-US" sz="1000" dirty="0"/>
                    </a:p>
                  </a:txBody>
                  <a:tcPr/>
                </a:tc>
                <a:tc>
                  <a:txBody>
                    <a:bodyPr/>
                    <a:lstStyle/>
                    <a:p>
                      <a:pPr algn="ctr"/>
                      <a:endParaRPr lang="en-US" sz="1000" dirty="0"/>
                    </a:p>
                  </a:txBody>
                  <a:tcPr/>
                </a:tc>
                <a:tc grid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b="1" dirty="0" smtClean="0"/>
                        <a:t>Total Other Variable</a:t>
                      </a:r>
                      <a:r>
                        <a:rPr lang="en-US" sz="1000" b="1" baseline="0" dirty="0" smtClean="0"/>
                        <a:t> Costs/</a:t>
                      </a:r>
                      <a:r>
                        <a:rPr lang="en-US" sz="1000" b="1" dirty="0" smtClean="0"/>
                        <a:t>Unit</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00" b="1"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$0.52/unit</a:t>
                      </a:r>
                    </a:p>
                  </a:txBody>
                  <a:tcPr/>
                </a:tc>
              </a:tr>
              <a:tr h="218911">
                <a:tc>
                  <a:txBody>
                    <a:bodyPr/>
                    <a:lstStyle/>
                    <a:p>
                      <a:endParaRPr lang="en-US" sz="1000" dirty="0"/>
                    </a:p>
                  </a:txBody>
                  <a:tcPr/>
                </a:tc>
                <a:tc>
                  <a:txBody>
                    <a:bodyPr/>
                    <a:lstStyle/>
                    <a:p>
                      <a:pPr algn="ctr"/>
                      <a:endParaRPr lang="en-US" sz="1000" dirty="0"/>
                    </a:p>
                  </a:txBody>
                  <a:tcPr/>
                </a:tc>
                <a:tc grid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b="1" dirty="0" smtClean="0"/>
                        <a:t>Total Variable</a:t>
                      </a:r>
                      <a:r>
                        <a:rPr lang="en-US" sz="1000" b="1" baseline="0" dirty="0" smtClean="0"/>
                        <a:t> Costs/</a:t>
                      </a:r>
                      <a:r>
                        <a:rPr lang="en-US" sz="1000" b="1" dirty="0" smtClean="0"/>
                        <a:t>Unit</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$17.65/unit</a:t>
                      </a:r>
                    </a:p>
                  </a:txBody>
                  <a:tcPr/>
                </a:tc>
              </a:tr>
              <a:tr h="218911">
                <a:tc>
                  <a:txBody>
                    <a:bodyPr/>
                    <a:lstStyle/>
                    <a:p>
                      <a:endParaRPr lang="en-US" sz="1000" dirty="0"/>
                    </a:p>
                  </a:txBody>
                  <a:tcPr/>
                </a:tc>
                <a:tc>
                  <a:txBody>
                    <a:bodyPr/>
                    <a:lstStyle/>
                    <a:p>
                      <a:pPr algn="ctr"/>
                      <a:endParaRPr lang="en-US" sz="1000" dirty="0"/>
                    </a:p>
                  </a:txBody>
                  <a:tcPr/>
                </a:tc>
                <a:tc grid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r" defTabSz="914400" rtl="0" eaLnBrk="1" fontAlgn="auto" latinLnBrk="0" hangingPunct="1">
                        <a:lnSpc>
                          <a:spcPct val="100000"/>
                        </a:lnSpc>
                        <a:spcBef>
                          <a:spcPts val="0"/>
                        </a:spcBef>
                        <a:spcAft>
                          <a:spcPts val="0"/>
                        </a:spcAft>
                        <a:buClrTx/>
                        <a:buSzTx/>
                        <a:buFontTx/>
                        <a:buNone/>
                        <a:tabLst/>
                        <a:defRPr/>
                      </a:pPr>
                      <a:r>
                        <a:rPr lang="en-US" sz="1000" b="1" dirty="0" smtClean="0"/>
                        <a:t>Selling Price/ Unit</a:t>
                      </a:r>
                    </a:p>
                    <a:p>
                      <a:pPr marL="0" marR="0" indent="0" algn="r" defTabSz="914400" rtl="0" eaLnBrk="1" fontAlgn="auto" latinLnBrk="0" hangingPunct="1">
                        <a:lnSpc>
                          <a:spcPct val="100000"/>
                        </a:lnSpc>
                        <a:spcBef>
                          <a:spcPts val="0"/>
                        </a:spcBef>
                        <a:spcAft>
                          <a:spcPts val="0"/>
                        </a:spcAft>
                        <a:buClrTx/>
                        <a:buSzTx/>
                        <a:buFontTx/>
                        <a:buNone/>
                        <a:tabLst/>
                        <a:defRPr/>
                      </a:pPr>
                      <a:r>
                        <a:rPr lang="en-US" sz="1000" b="1" dirty="0" smtClean="0"/>
                        <a:t>Minus the Total Variable</a:t>
                      </a:r>
                      <a:r>
                        <a:rPr lang="en-US" sz="1000" b="1" baseline="0" dirty="0" smtClean="0"/>
                        <a:t> Costs/</a:t>
                      </a:r>
                      <a:r>
                        <a:rPr lang="en-US" sz="1000" b="1" dirty="0" smtClean="0"/>
                        <a:t>Unit</a:t>
                      </a:r>
                    </a:p>
                    <a:p>
                      <a:pPr marL="0" marR="0" indent="0" algn="r" defTabSz="914400" rtl="0" eaLnBrk="1" fontAlgn="auto" latinLnBrk="0" hangingPunct="1">
                        <a:lnSpc>
                          <a:spcPct val="100000"/>
                        </a:lnSpc>
                        <a:spcBef>
                          <a:spcPts val="0"/>
                        </a:spcBef>
                        <a:spcAft>
                          <a:spcPts val="0"/>
                        </a:spcAft>
                        <a:buClrTx/>
                        <a:buSzTx/>
                        <a:buFontTx/>
                        <a:buNone/>
                        <a:tabLst/>
                        <a:defRPr/>
                      </a:pPr>
                      <a:r>
                        <a:rPr lang="en-US" sz="1000" b="1" dirty="0" smtClean="0"/>
                        <a:t>EOU</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00" b="1"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 $12.00</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baseline="0" dirty="0" smtClean="0"/>
                        <a:t>(</a:t>
                      </a:r>
                      <a:r>
                        <a:rPr lang="en-US" sz="1000" b="1" dirty="0" smtClean="0"/>
                        <a:t>$17.65)</a:t>
                      </a:r>
                      <a:br>
                        <a:rPr lang="en-US" sz="1000" b="1" dirty="0" smtClean="0"/>
                      </a:br>
                      <a:r>
                        <a:rPr lang="en-US" sz="1000" b="1" dirty="0" smtClean="0"/>
                        <a:t>($ 5.65)</a:t>
                      </a:r>
                    </a:p>
                  </a:txBody>
                  <a:tcPr/>
                </a:tc>
              </a:tr>
            </a:tbl>
          </a:graphicData>
        </a:graphic>
      </p:graphicFrame>
      <p:cxnSp>
        <p:nvCxnSpPr>
          <p:cNvPr id="24" name="Straight Connector 23"/>
          <p:cNvCxnSpPr/>
          <p:nvPr/>
        </p:nvCxnSpPr>
        <p:spPr>
          <a:xfrm flipH="1">
            <a:off x="4244788" y="1828798"/>
            <a:ext cx="57150" cy="9413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9103659" y="3182469"/>
            <a:ext cx="57150" cy="9413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9256059" y="3334869"/>
            <a:ext cx="57150" cy="9413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854388" y="1669672"/>
            <a:ext cx="57150" cy="9413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4854388" y="1828798"/>
            <a:ext cx="57150" cy="9413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5065059" y="1662946"/>
            <a:ext cx="57150" cy="9413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54369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Cash is King</a:t>
            </a:r>
            <a:endParaRPr lang="en-US" dirty="0"/>
          </a:p>
        </p:txBody>
      </p:sp>
      <p:sp>
        <p:nvSpPr>
          <p:cNvPr id="3" name="Content Placeholder 2"/>
          <p:cNvSpPr>
            <a:spLocks noGrp="1"/>
          </p:cNvSpPr>
          <p:nvPr>
            <p:ph idx="1"/>
          </p:nvPr>
        </p:nvSpPr>
        <p:spPr>
          <a:xfrm>
            <a:off x="797859" y="1367118"/>
            <a:ext cx="7620000" cy="4800600"/>
          </a:xfrm>
        </p:spPr>
        <p:txBody>
          <a:bodyPr>
            <a:normAutofit/>
          </a:bodyPr>
          <a:lstStyle/>
          <a:p>
            <a:pPr lvl="0" indent="-342900">
              <a:lnSpc>
                <a:spcPct val="90000"/>
              </a:lnSpc>
              <a:spcBef>
                <a:spcPts val="1200"/>
              </a:spcBef>
              <a:defRPr/>
            </a:pPr>
            <a:r>
              <a:rPr lang="en-US" sz="2400" b="1" dirty="0">
                <a:solidFill>
                  <a:srgbClr val="404040"/>
                </a:solidFill>
                <a:latin typeface="Arial" pitchFamily="34" charset="0"/>
                <a:ea typeface="ＭＳ Ｐゴシック" pitchFamily="84" charset="-128"/>
                <a:cs typeface="Arial" pitchFamily="34" charset="0"/>
              </a:rPr>
              <a:t>There is often a time lag between making a sale &amp; getting paid.</a:t>
            </a:r>
            <a:r>
              <a:rPr lang="en-US" sz="2400" dirty="0">
                <a:latin typeface="Arial"/>
                <a:ea typeface="Calibri"/>
              </a:rPr>
              <a:t> . </a:t>
            </a:r>
            <a:endParaRPr lang="en-US" sz="2400" dirty="0" smtClean="0">
              <a:latin typeface="Arial"/>
              <a:ea typeface="Calibri"/>
            </a:endParaRPr>
          </a:p>
          <a:p>
            <a:pPr lvl="0" indent="-342900">
              <a:lnSpc>
                <a:spcPct val="90000"/>
              </a:lnSpc>
              <a:spcBef>
                <a:spcPts val="1200"/>
              </a:spcBef>
              <a:defRPr/>
            </a:pPr>
            <a:endParaRPr lang="en-US" sz="2400" b="1" dirty="0">
              <a:solidFill>
                <a:srgbClr val="404040"/>
              </a:solidFill>
              <a:latin typeface="Arial"/>
              <a:ea typeface="ＭＳ Ｐゴシック" pitchFamily="84" charset="-128"/>
              <a:cs typeface="Arial" pitchFamily="34" charset="0"/>
            </a:endParaRPr>
          </a:p>
          <a:p>
            <a:pPr lvl="0" indent="-342900">
              <a:lnSpc>
                <a:spcPct val="90000"/>
              </a:lnSpc>
              <a:spcBef>
                <a:spcPts val="1200"/>
              </a:spcBef>
              <a:defRPr/>
            </a:pPr>
            <a:r>
              <a:rPr lang="en-US" sz="2400" b="1" dirty="0" smtClean="0">
                <a:solidFill>
                  <a:srgbClr val="404040"/>
                </a:solidFill>
                <a:latin typeface="Arial" pitchFamily="34" charset="0"/>
                <a:ea typeface="ＭＳ Ｐゴシック" pitchFamily="84" charset="-128"/>
                <a:cs typeface="Arial" pitchFamily="34" charset="0"/>
              </a:rPr>
              <a:t>A </a:t>
            </a:r>
            <a:r>
              <a:rPr lang="en-US" sz="2400" b="1" dirty="0">
                <a:solidFill>
                  <a:srgbClr val="404040"/>
                </a:solidFill>
                <a:latin typeface="Arial" pitchFamily="34" charset="0"/>
                <a:ea typeface="ＭＳ Ｐゴシック" pitchFamily="84" charset="-128"/>
                <a:cs typeface="Arial" pitchFamily="34" charset="0"/>
              </a:rPr>
              <a:t>company may show a profit and have a negative cash flow; cash and profit are not the same.</a:t>
            </a:r>
            <a:r>
              <a:rPr lang="en-US" sz="2400" dirty="0">
                <a:latin typeface="Arial"/>
                <a:ea typeface="Calibri"/>
              </a:rPr>
              <a:t> </a:t>
            </a:r>
            <a:endParaRPr lang="en-US" sz="2400" dirty="0" smtClean="0">
              <a:latin typeface="Arial"/>
              <a:ea typeface="Calibri"/>
            </a:endParaRPr>
          </a:p>
          <a:p>
            <a:pPr lvl="0" indent="-342900">
              <a:lnSpc>
                <a:spcPct val="90000"/>
              </a:lnSpc>
              <a:spcBef>
                <a:spcPts val="1200"/>
              </a:spcBef>
              <a:defRPr/>
            </a:pPr>
            <a:endParaRPr lang="en-US" sz="2400" b="1" dirty="0">
              <a:solidFill>
                <a:srgbClr val="404040"/>
              </a:solidFill>
              <a:latin typeface="Arial" pitchFamily="34" charset="0"/>
              <a:ea typeface="ＭＳ Ｐゴシック" pitchFamily="84" charset="-128"/>
              <a:cs typeface="Arial" pitchFamily="34" charset="0"/>
            </a:endParaRPr>
          </a:p>
          <a:p>
            <a:pPr lvl="0" indent="-342900">
              <a:lnSpc>
                <a:spcPct val="90000"/>
              </a:lnSpc>
              <a:spcBef>
                <a:spcPts val="1200"/>
              </a:spcBef>
              <a:defRPr/>
            </a:pPr>
            <a:r>
              <a:rPr lang="en-US" sz="2400" b="1" i="1" dirty="0">
                <a:solidFill>
                  <a:srgbClr val="404040"/>
                </a:solidFill>
                <a:latin typeface="Arial" pitchFamily="34" charset="0"/>
                <a:ea typeface="ＭＳ Ｐゴシック" pitchFamily="84" charset="-128"/>
                <a:cs typeface="Arial" pitchFamily="34" charset="0"/>
              </a:rPr>
              <a:t>Cash flow statement- </a:t>
            </a:r>
            <a:r>
              <a:rPr lang="en-US" sz="2400" b="1" dirty="0">
                <a:solidFill>
                  <a:srgbClr val="404040"/>
                </a:solidFill>
                <a:latin typeface="Arial" pitchFamily="34" charset="0"/>
                <a:ea typeface="ＭＳ Ｐゴシック" pitchFamily="84" charset="-128"/>
                <a:cs typeface="Arial" pitchFamily="34" charset="0"/>
              </a:rPr>
              <a:t>financial document that tracks the money coming into and going out of an organization.</a:t>
            </a:r>
            <a:r>
              <a:rPr lang="en-US" sz="2400" dirty="0">
                <a:latin typeface="Arial"/>
                <a:ea typeface="Calibri"/>
              </a:rPr>
              <a:t> </a:t>
            </a:r>
            <a:endParaRPr lang="en-US" sz="1800" b="1" dirty="0">
              <a:solidFill>
                <a:srgbClr val="404040"/>
              </a:solidFill>
              <a:latin typeface="Arial" pitchFamily="34" charset="0"/>
              <a:ea typeface="ＭＳ Ｐゴシック" pitchFamily="84" charset="-128"/>
              <a:cs typeface="Arial" pitchFamily="34" charset="0"/>
            </a:endParaRPr>
          </a:p>
          <a:p>
            <a:pPr marL="114300" indent="0">
              <a:buNone/>
            </a:pPr>
            <a:endParaRPr lang="en-US" dirty="0"/>
          </a:p>
        </p:txBody>
      </p:sp>
    </p:spTree>
    <p:extLst>
      <p:ext uri="{BB962C8B-B14F-4D97-AF65-F5344CB8AC3E}">
        <p14:creationId xmlns:p14="http://schemas.microsoft.com/office/powerpoint/2010/main" val="951021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531788" y="5648960"/>
            <a:ext cx="548640" cy="396240"/>
          </a:xfrm>
          <a:prstGeom prst="bracketPair">
            <a:avLst>
              <a:gd name="adj" fmla="val 17949"/>
            </a:avLst>
          </a:prstGeom>
        </p:spPr>
        <p:txBody>
          <a:bodyPr/>
          <a:lstStyle/>
          <a:p>
            <a:pPr>
              <a:defRPr/>
            </a:pPr>
            <a:fld id="{2E7F68D8-A970-453F-8120-090EFFC6A7C5}" type="slidenum">
              <a:rPr lang="en-US" smtClean="0"/>
              <a:pPr>
                <a:defRPr/>
              </a:pPr>
              <a:t>6</a:t>
            </a:fld>
            <a:endParaRPr lang="en-US" dirty="0"/>
          </a:p>
        </p:txBody>
      </p:sp>
      <p:pic>
        <p:nvPicPr>
          <p:cNvPr id="1026" name="Picture 2" descr="C:\Users\Eisenstat\Downloads\phot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274" r="32232" b="11012"/>
          <a:stretch/>
        </p:blipFill>
        <p:spPr bwMode="auto">
          <a:xfrm rot="5400000">
            <a:off x="4049484" y="1513116"/>
            <a:ext cx="5508175" cy="43107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115669"/>
            <a:ext cx="7239000" cy="646331"/>
          </a:xfrm>
          <a:prstGeom prst="rect">
            <a:avLst/>
          </a:prstGeom>
        </p:spPr>
        <p:txBody>
          <a:bodyPr wrap="square">
            <a:spAutoFit/>
          </a:bodyPr>
          <a:lstStyle/>
          <a:p>
            <a:r>
              <a:rPr lang="en-US" sz="3600" b="1" i="1" dirty="0">
                <a:solidFill>
                  <a:prstClr val="black"/>
                </a:solidFill>
                <a:ea typeface="+mj-ea"/>
                <a:cs typeface="+mj-cs"/>
              </a:rPr>
              <a:t>Portland Freelancers’ Café</a:t>
            </a:r>
            <a:endParaRPr lang="en-US" dirty="0"/>
          </a:p>
        </p:txBody>
      </p:sp>
      <p:sp>
        <p:nvSpPr>
          <p:cNvPr id="5" name="TextBox 4"/>
          <p:cNvSpPr txBox="1"/>
          <p:nvPr/>
        </p:nvSpPr>
        <p:spPr>
          <a:xfrm>
            <a:off x="381001" y="914400"/>
            <a:ext cx="4114800" cy="6555641"/>
          </a:xfrm>
          <a:prstGeom prst="rect">
            <a:avLst/>
          </a:prstGeom>
          <a:noFill/>
        </p:spPr>
        <p:txBody>
          <a:bodyPr wrap="square" rtlCol="0">
            <a:spAutoFit/>
          </a:bodyPr>
          <a:lstStyle/>
          <a:p>
            <a:r>
              <a:rPr lang="en-US" sz="2800" dirty="0" smtClean="0"/>
              <a:t>Let’s look at the financials and important metrics.</a:t>
            </a:r>
          </a:p>
          <a:p>
            <a:endParaRPr lang="en-US" sz="2800" dirty="0"/>
          </a:p>
          <a:p>
            <a:r>
              <a:rPr lang="en-US" sz="2800" dirty="0" smtClean="0"/>
              <a:t>No focus on customers, just units sold</a:t>
            </a:r>
          </a:p>
          <a:p>
            <a:endParaRPr lang="en-US" sz="2800" dirty="0"/>
          </a:p>
          <a:p>
            <a:r>
              <a:rPr lang="en-US" sz="2800" dirty="0" smtClean="0"/>
              <a:t>Would breakeven with 25% increase in price of coffee </a:t>
            </a:r>
          </a:p>
          <a:p>
            <a:endParaRPr lang="en-US" sz="2800" dirty="0"/>
          </a:p>
          <a:p>
            <a:r>
              <a:rPr lang="en-US" sz="2800" dirty="0" smtClean="0"/>
              <a:t>And coffee sales are growing</a:t>
            </a:r>
          </a:p>
          <a:p>
            <a:endParaRPr lang="en-US" sz="2800" dirty="0"/>
          </a:p>
          <a:p>
            <a:endParaRPr lang="en-US" sz="2800" dirty="0"/>
          </a:p>
          <a:p>
            <a:endParaRPr lang="en-US" sz="2800" dirty="0"/>
          </a:p>
        </p:txBody>
      </p:sp>
    </p:spTree>
    <p:extLst>
      <p:ext uri="{BB962C8B-B14F-4D97-AF65-F5344CB8AC3E}">
        <p14:creationId xmlns:p14="http://schemas.microsoft.com/office/powerpoint/2010/main" val="23550435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Conserving Cash </a:t>
            </a:r>
            <a:endParaRPr lang="en-US" dirty="0"/>
          </a:p>
        </p:txBody>
      </p:sp>
      <p:sp>
        <p:nvSpPr>
          <p:cNvPr id="3" name="Content Placeholder 2"/>
          <p:cNvSpPr>
            <a:spLocks noGrp="1"/>
          </p:cNvSpPr>
          <p:nvPr>
            <p:ph idx="1"/>
          </p:nvPr>
        </p:nvSpPr>
        <p:spPr>
          <a:xfrm>
            <a:off x="762000" y="990600"/>
            <a:ext cx="7620000" cy="5029200"/>
          </a:xfrm>
        </p:spPr>
        <p:txBody>
          <a:bodyPr>
            <a:normAutofit fontScale="62500" lnSpcReduction="20000"/>
          </a:bodyPr>
          <a:lstStyle/>
          <a:p>
            <a:pPr marL="609600" lvl="0" indent="-609600">
              <a:lnSpc>
                <a:spcPct val="90000"/>
              </a:lnSpc>
              <a:spcBef>
                <a:spcPts val="1200"/>
              </a:spcBef>
              <a:buFont typeface="Wingdings" pitchFamily="2" charset="2"/>
              <a:buChar char="§"/>
              <a:defRPr/>
            </a:pPr>
            <a:r>
              <a:rPr lang="en-US" sz="3600" b="1" i="1" dirty="0">
                <a:solidFill>
                  <a:srgbClr val="404040"/>
                </a:solidFill>
                <a:latin typeface="Arial" pitchFamily="34" charset="0"/>
                <a:ea typeface="ＭＳ Ｐゴシック" pitchFamily="84" charset="-128"/>
                <a:cs typeface="Arial" pitchFamily="34" charset="0"/>
              </a:rPr>
              <a:t>Collect cash as soon as </a:t>
            </a:r>
            <a:r>
              <a:rPr lang="en-US" sz="3600" b="1" i="1" dirty="0" smtClean="0">
                <a:solidFill>
                  <a:srgbClr val="404040"/>
                </a:solidFill>
                <a:latin typeface="Arial" pitchFamily="34" charset="0"/>
                <a:ea typeface="ＭＳ Ｐゴシック" pitchFamily="84" charset="-128"/>
                <a:cs typeface="Arial" pitchFamily="34" charset="0"/>
              </a:rPr>
              <a:t>possible</a:t>
            </a:r>
          </a:p>
          <a:p>
            <a:pPr marL="609600" lvl="0" indent="-609600">
              <a:lnSpc>
                <a:spcPct val="90000"/>
              </a:lnSpc>
              <a:spcBef>
                <a:spcPts val="1200"/>
              </a:spcBef>
              <a:buFont typeface="Wingdings" pitchFamily="2" charset="2"/>
              <a:buChar char="§"/>
              <a:defRPr/>
            </a:pPr>
            <a:endParaRPr lang="en-US" sz="1700" b="1" i="1" dirty="0" smtClean="0">
              <a:solidFill>
                <a:srgbClr val="404040"/>
              </a:solidFill>
              <a:latin typeface="Arial" pitchFamily="34" charset="0"/>
              <a:ea typeface="ＭＳ Ｐゴシック" pitchFamily="84" charset="-128"/>
              <a:cs typeface="Arial" pitchFamily="34" charset="0"/>
            </a:endParaRPr>
          </a:p>
          <a:p>
            <a:pPr marL="609600" lvl="0" indent="-609600">
              <a:lnSpc>
                <a:spcPct val="90000"/>
              </a:lnSpc>
              <a:spcBef>
                <a:spcPts val="1200"/>
              </a:spcBef>
              <a:buFont typeface="Wingdings" pitchFamily="2" charset="2"/>
              <a:buChar char="§"/>
              <a:defRPr/>
            </a:pPr>
            <a:r>
              <a:rPr lang="en-US" sz="3600" b="1" i="1" dirty="0" smtClean="0">
                <a:solidFill>
                  <a:srgbClr val="404040"/>
                </a:solidFill>
                <a:latin typeface="Arial" pitchFamily="34" charset="0"/>
                <a:ea typeface="ＭＳ Ｐゴシック" pitchFamily="84" charset="-128"/>
                <a:cs typeface="Arial" pitchFamily="34" charset="0"/>
              </a:rPr>
              <a:t>Pay </a:t>
            </a:r>
            <a:r>
              <a:rPr lang="en-US" sz="3600" b="1" i="1" dirty="0">
                <a:solidFill>
                  <a:srgbClr val="404040"/>
                </a:solidFill>
                <a:latin typeface="Arial" pitchFamily="34" charset="0"/>
                <a:ea typeface="ＭＳ Ｐゴシック" pitchFamily="84" charset="-128"/>
                <a:cs typeface="Arial" pitchFamily="34" charset="0"/>
              </a:rPr>
              <a:t>your bills by the due date, not </a:t>
            </a:r>
            <a:r>
              <a:rPr lang="en-US" sz="3600" b="1" i="1" dirty="0" smtClean="0">
                <a:solidFill>
                  <a:srgbClr val="404040"/>
                </a:solidFill>
                <a:latin typeface="Arial" pitchFamily="34" charset="0"/>
                <a:ea typeface="ＭＳ Ｐゴシック" pitchFamily="84" charset="-128"/>
                <a:cs typeface="Arial" pitchFamily="34" charset="0"/>
              </a:rPr>
              <a:t>earlier</a:t>
            </a:r>
          </a:p>
          <a:p>
            <a:pPr marL="609600" lvl="0" indent="-609600">
              <a:lnSpc>
                <a:spcPct val="90000"/>
              </a:lnSpc>
              <a:spcBef>
                <a:spcPts val="1200"/>
              </a:spcBef>
              <a:buFont typeface="Wingdings" pitchFamily="2" charset="2"/>
              <a:buChar char="§"/>
              <a:defRPr/>
            </a:pPr>
            <a:endParaRPr lang="en-US" sz="1700" b="1" i="1" dirty="0" smtClean="0">
              <a:solidFill>
                <a:srgbClr val="404040"/>
              </a:solidFill>
              <a:latin typeface="Arial" pitchFamily="34" charset="0"/>
              <a:ea typeface="ＭＳ Ｐゴシック" pitchFamily="84" charset="-128"/>
              <a:cs typeface="Arial" pitchFamily="34" charset="0"/>
            </a:endParaRPr>
          </a:p>
          <a:p>
            <a:pPr marL="609600" lvl="0" indent="-609600">
              <a:lnSpc>
                <a:spcPct val="90000"/>
              </a:lnSpc>
              <a:spcBef>
                <a:spcPts val="1200"/>
              </a:spcBef>
              <a:buFont typeface="Wingdings" pitchFamily="2" charset="2"/>
              <a:buChar char="§"/>
              <a:defRPr/>
            </a:pPr>
            <a:r>
              <a:rPr lang="en-US" sz="3600" b="1" i="1" dirty="0" smtClean="0">
                <a:solidFill>
                  <a:srgbClr val="404040"/>
                </a:solidFill>
                <a:latin typeface="Arial" pitchFamily="34" charset="0"/>
                <a:ea typeface="ＭＳ Ｐゴシック" pitchFamily="84" charset="-128"/>
                <a:cs typeface="Arial" pitchFamily="34" charset="0"/>
              </a:rPr>
              <a:t>Check </a:t>
            </a:r>
            <a:r>
              <a:rPr lang="en-US" sz="3600" b="1" i="1" dirty="0">
                <a:solidFill>
                  <a:srgbClr val="404040"/>
                </a:solidFill>
                <a:latin typeface="Arial" pitchFamily="34" charset="0"/>
                <a:ea typeface="ＭＳ Ｐゴシック" pitchFamily="84" charset="-128"/>
                <a:cs typeface="Arial" pitchFamily="34" charset="0"/>
              </a:rPr>
              <a:t>your available cash </a:t>
            </a:r>
            <a:r>
              <a:rPr lang="en-US" sz="3600" b="1" i="1" dirty="0" smtClean="0">
                <a:solidFill>
                  <a:srgbClr val="404040"/>
                </a:solidFill>
                <a:latin typeface="Arial" pitchFamily="34" charset="0"/>
                <a:ea typeface="ＭＳ Ｐゴシック" pitchFamily="84" charset="-128"/>
                <a:cs typeface="Arial" pitchFamily="34" charset="0"/>
              </a:rPr>
              <a:t>daily</a:t>
            </a:r>
          </a:p>
          <a:p>
            <a:pPr marL="609600" lvl="0" indent="-609600">
              <a:lnSpc>
                <a:spcPct val="90000"/>
              </a:lnSpc>
              <a:spcBef>
                <a:spcPts val="1200"/>
              </a:spcBef>
              <a:buFont typeface="Wingdings" pitchFamily="2" charset="2"/>
              <a:buChar char="§"/>
              <a:defRPr/>
            </a:pPr>
            <a:endParaRPr lang="en-US" sz="1700" b="1" dirty="0" smtClean="0">
              <a:solidFill>
                <a:srgbClr val="404040"/>
              </a:solidFill>
              <a:latin typeface="Arial" pitchFamily="34" charset="0"/>
              <a:ea typeface="ＭＳ Ｐゴシック" pitchFamily="84" charset="-128"/>
              <a:cs typeface="Arial" pitchFamily="34" charset="0"/>
            </a:endParaRPr>
          </a:p>
          <a:p>
            <a:pPr marL="609600" lvl="0" indent="-609600">
              <a:lnSpc>
                <a:spcPct val="90000"/>
              </a:lnSpc>
              <a:spcBef>
                <a:spcPts val="1200"/>
              </a:spcBef>
              <a:buFont typeface="Wingdings" pitchFamily="2" charset="2"/>
              <a:buChar char="§"/>
              <a:defRPr/>
            </a:pPr>
            <a:r>
              <a:rPr lang="en-US" sz="3600" b="1" i="1" dirty="0" smtClean="0">
                <a:solidFill>
                  <a:srgbClr val="404040"/>
                </a:solidFill>
                <a:latin typeface="Arial" pitchFamily="34" charset="0"/>
                <a:ea typeface="ＭＳ Ｐゴシック" pitchFamily="84" charset="-128"/>
                <a:cs typeface="Arial" pitchFamily="34" charset="0"/>
              </a:rPr>
              <a:t>Lease </a:t>
            </a:r>
            <a:r>
              <a:rPr lang="en-US" sz="3600" b="1" i="1" dirty="0">
                <a:solidFill>
                  <a:srgbClr val="404040"/>
                </a:solidFill>
                <a:latin typeface="Arial" pitchFamily="34" charset="0"/>
                <a:ea typeface="ＭＳ Ｐゴシック" pitchFamily="84" charset="-128"/>
                <a:cs typeface="Arial" pitchFamily="34" charset="0"/>
              </a:rPr>
              <a:t>or finance instead of buying equipment where practical.</a:t>
            </a:r>
            <a:r>
              <a:rPr lang="en-US" sz="3600" dirty="0">
                <a:latin typeface="Arial"/>
                <a:ea typeface="Calibri"/>
              </a:rPr>
              <a:t> </a:t>
            </a:r>
            <a:endParaRPr lang="en-US" sz="3600" dirty="0" smtClean="0">
              <a:latin typeface="Arial"/>
              <a:ea typeface="Calibri"/>
            </a:endParaRPr>
          </a:p>
          <a:p>
            <a:pPr marL="609600" lvl="0" indent="-609600">
              <a:lnSpc>
                <a:spcPct val="90000"/>
              </a:lnSpc>
              <a:spcBef>
                <a:spcPts val="1200"/>
              </a:spcBef>
              <a:buFont typeface="Wingdings" pitchFamily="2" charset="2"/>
              <a:buChar char="§"/>
              <a:defRPr/>
            </a:pPr>
            <a:endParaRPr lang="en-US" sz="1500" dirty="0" smtClean="0">
              <a:latin typeface="Arial"/>
              <a:ea typeface="Calibri"/>
            </a:endParaRPr>
          </a:p>
          <a:p>
            <a:pPr marL="609600" lvl="0" indent="-609600">
              <a:lnSpc>
                <a:spcPct val="90000"/>
              </a:lnSpc>
              <a:spcBef>
                <a:spcPts val="1200"/>
              </a:spcBef>
              <a:buFont typeface="Wingdings" pitchFamily="2" charset="2"/>
              <a:buChar char="§"/>
              <a:defRPr/>
            </a:pPr>
            <a:r>
              <a:rPr lang="en-US" sz="3600" b="1" i="1" dirty="0" smtClean="0">
                <a:solidFill>
                  <a:srgbClr val="404040"/>
                </a:solidFill>
                <a:latin typeface="Arial" pitchFamily="34" charset="0"/>
                <a:ea typeface="ＭＳ Ｐゴシック" pitchFamily="84" charset="-128"/>
                <a:cs typeface="Arial" pitchFamily="34" charset="0"/>
              </a:rPr>
              <a:t>Avoid </a:t>
            </a:r>
            <a:r>
              <a:rPr lang="en-US" sz="3600" b="1" i="1" dirty="0">
                <a:solidFill>
                  <a:srgbClr val="404040"/>
                </a:solidFill>
                <a:latin typeface="Arial" pitchFamily="34" charset="0"/>
                <a:ea typeface="ＭＳ Ｐゴシック" pitchFamily="84" charset="-128"/>
                <a:cs typeface="Arial" pitchFamily="34" charset="0"/>
              </a:rPr>
              <a:t>buying inventory </a:t>
            </a:r>
            <a:r>
              <a:rPr lang="en-US" sz="3600" b="1" i="1" dirty="0" smtClean="0">
                <a:solidFill>
                  <a:srgbClr val="404040"/>
                </a:solidFill>
                <a:latin typeface="Arial" pitchFamily="34" charset="0"/>
                <a:ea typeface="ＭＳ Ｐゴシック" pitchFamily="84" charset="-128"/>
                <a:cs typeface="Arial" pitchFamily="34" charset="0"/>
              </a:rPr>
              <a:t>or items that isn’t critical (Lean Startup)</a:t>
            </a:r>
            <a:endParaRPr lang="en-US" sz="3600" dirty="0" smtClean="0">
              <a:latin typeface="Arial"/>
              <a:ea typeface="Calibri"/>
            </a:endParaRPr>
          </a:p>
          <a:p>
            <a:pPr marL="609600" lvl="0" indent="-609600">
              <a:lnSpc>
                <a:spcPct val="90000"/>
              </a:lnSpc>
              <a:spcBef>
                <a:spcPts val="1200"/>
              </a:spcBef>
              <a:buFont typeface="Wingdings" pitchFamily="2" charset="2"/>
              <a:buChar char="§"/>
              <a:defRPr/>
            </a:pPr>
            <a:endParaRPr lang="en-US" sz="1500" dirty="0" smtClean="0">
              <a:latin typeface="Arial"/>
              <a:ea typeface="Calibri"/>
            </a:endParaRPr>
          </a:p>
          <a:p>
            <a:pPr marL="609600" lvl="0" indent="-609600">
              <a:lnSpc>
                <a:spcPct val="90000"/>
              </a:lnSpc>
              <a:spcBef>
                <a:spcPts val="1200"/>
              </a:spcBef>
              <a:buFont typeface="Wingdings" pitchFamily="2" charset="2"/>
              <a:buChar char="§"/>
              <a:defRPr/>
            </a:pPr>
            <a:r>
              <a:rPr lang="en-US" sz="3600" b="1" dirty="0" smtClean="0">
                <a:solidFill>
                  <a:srgbClr val="404040"/>
                </a:solidFill>
                <a:latin typeface="Arial"/>
                <a:ea typeface="ＭＳ Ｐゴシック" pitchFamily="84" charset="-128"/>
                <a:cs typeface="Arial" pitchFamily="34" charset="0"/>
              </a:rPr>
              <a:t>Avoid paying in cash maintain a paper trail so you have good records</a:t>
            </a:r>
          </a:p>
          <a:p>
            <a:pPr marL="609600" lvl="0" indent="-609600">
              <a:lnSpc>
                <a:spcPct val="90000"/>
              </a:lnSpc>
              <a:spcBef>
                <a:spcPts val="1200"/>
              </a:spcBef>
              <a:buFont typeface="Wingdings" pitchFamily="2" charset="2"/>
              <a:buChar char="§"/>
              <a:defRPr/>
            </a:pPr>
            <a:endParaRPr lang="en-US" sz="1500" b="1" dirty="0" smtClean="0">
              <a:solidFill>
                <a:srgbClr val="404040"/>
              </a:solidFill>
              <a:latin typeface="Arial"/>
              <a:ea typeface="ＭＳ Ｐゴシック" pitchFamily="84" charset="-128"/>
              <a:cs typeface="Arial" pitchFamily="34" charset="0"/>
            </a:endParaRPr>
          </a:p>
          <a:p>
            <a:pPr marL="609600" lvl="0" indent="-609600">
              <a:lnSpc>
                <a:spcPct val="90000"/>
              </a:lnSpc>
              <a:spcBef>
                <a:spcPts val="1200"/>
              </a:spcBef>
              <a:buFont typeface="Wingdings" pitchFamily="2" charset="2"/>
              <a:buChar char="§"/>
              <a:defRPr/>
            </a:pPr>
            <a:r>
              <a:rPr lang="en-US" sz="3600" b="1" dirty="0" smtClean="0">
                <a:solidFill>
                  <a:srgbClr val="404040"/>
                </a:solidFill>
                <a:latin typeface="Arial"/>
                <a:ea typeface="ＭＳ Ｐゴシック" pitchFamily="84" charset="-128"/>
                <a:cs typeface="Arial" pitchFamily="34" charset="0"/>
              </a:rPr>
              <a:t>Prepare for cash flow cycles</a:t>
            </a:r>
            <a:endParaRPr lang="en-US" sz="2400" b="1" dirty="0">
              <a:solidFill>
                <a:srgbClr val="404040"/>
              </a:solidFill>
              <a:latin typeface="Arial" pitchFamily="34" charset="0"/>
              <a:ea typeface="ＭＳ Ｐゴシック" pitchFamily="84" charset="-128"/>
              <a:cs typeface="Arial" pitchFamily="34" charset="0"/>
            </a:endParaRPr>
          </a:p>
        </p:txBody>
      </p:sp>
    </p:spTree>
    <p:extLst>
      <p:ext uri="{BB962C8B-B14F-4D97-AF65-F5344CB8AC3E}">
        <p14:creationId xmlns:p14="http://schemas.microsoft.com/office/powerpoint/2010/main" val="29159818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Burn Rate </a:t>
            </a:r>
          </a:p>
        </p:txBody>
      </p:sp>
      <p:sp>
        <p:nvSpPr>
          <p:cNvPr id="3" name="Content Placeholder 2"/>
          <p:cNvSpPr>
            <a:spLocks noGrp="1"/>
          </p:cNvSpPr>
          <p:nvPr>
            <p:ph idx="1"/>
          </p:nvPr>
        </p:nvSpPr>
        <p:spPr>
          <a:xfrm>
            <a:off x="537882" y="2147047"/>
            <a:ext cx="8148917" cy="4800600"/>
          </a:xfrm>
        </p:spPr>
        <p:txBody>
          <a:bodyPr>
            <a:normAutofit/>
          </a:bodyPr>
          <a:lstStyle/>
          <a:p>
            <a:pPr lvl="0" indent="-342900" algn="ctr" eaLnBrk="0" fontAlgn="base" hangingPunct="0">
              <a:lnSpc>
                <a:spcPct val="95000"/>
              </a:lnSpc>
              <a:spcBef>
                <a:spcPts val="1200"/>
              </a:spcBef>
              <a:spcAft>
                <a:spcPct val="0"/>
              </a:spcAft>
              <a:buClrTx/>
              <a:buNone/>
              <a:defRPr/>
            </a:pPr>
            <a:r>
              <a:rPr lang="en-US" sz="2800" b="1" dirty="0" smtClean="0">
                <a:solidFill>
                  <a:srgbClr val="404040"/>
                </a:solidFill>
                <a:latin typeface="Arial" pitchFamily="34" charset="0"/>
                <a:ea typeface="ＭＳ Ｐゴシック" pitchFamily="84" charset="-128"/>
                <a:cs typeface="Arial" pitchFamily="34" charset="0"/>
              </a:rPr>
              <a:t>The </a:t>
            </a:r>
            <a:r>
              <a:rPr lang="en-US" sz="2800" b="1" dirty="0">
                <a:solidFill>
                  <a:srgbClr val="404040"/>
                </a:solidFill>
                <a:latin typeface="Arial" pitchFamily="34" charset="0"/>
                <a:ea typeface="ＭＳ Ｐゴシック" pitchFamily="84" charset="-128"/>
                <a:cs typeface="Arial" pitchFamily="34" charset="0"/>
              </a:rPr>
              <a:t>pace at which a company spends capital before generating positive cash flow.</a:t>
            </a:r>
          </a:p>
          <a:p>
            <a:pPr marL="114300" indent="0">
              <a:buNone/>
            </a:pPr>
            <a:endParaRPr lang="en-US" dirty="0"/>
          </a:p>
        </p:txBody>
      </p:sp>
      <p:sp>
        <p:nvSpPr>
          <p:cNvPr id="5" name="TextBox 4"/>
          <p:cNvSpPr txBox="1"/>
          <p:nvPr/>
        </p:nvSpPr>
        <p:spPr>
          <a:xfrm>
            <a:off x="735106" y="1168065"/>
            <a:ext cx="7663132" cy="707886"/>
          </a:xfrm>
          <a:prstGeom prst="rect">
            <a:avLst/>
          </a:prstGeom>
          <a:solidFill>
            <a:schemeClr val="bg1"/>
          </a:solidFill>
        </p:spPr>
        <p:txBody>
          <a:bodyPr wrap="square" rtlCol="0">
            <a:spAutoFit/>
          </a:bodyPr>
          <a:lstStyle/>
          <a:p>
            <a:r>
              <a:rPr lang="en-US" sz="2000" u="sng" dirty="0" smtClean="0">
                <a:latin typeface="Arial" pitchFamily="34" charset="0"/>
                <a:cs typeface="Arial" pitchFamily="34" charset="0"/>
              </a:rPr>
              <a:t>     (Cash Available + Revenue )    </a:t>
            </a:r>
            <a:r>
              <a:rPr lang="en-US" sz="2000" dirty="0" smtClean="0">
                <a:latin typeface="Arial" pitchFamily="34" charset="0"/>
                <a:cs typeface="Arial" pitchFamily="34" charset="0"/>
              </a:rPr>
              <a:t>    =     Number of Months</a:t>
            </a:r>
          </a:p>
          <a:p>
            <a:r>
              <a:rPr lang="en-US" sz="2000" dirty="0" smtClean="0">
                <a:latin typeface="Arial" pitchFamily="34" charset="0"/>
                <a:cs typeface="Arial" pitchFamily="34" charset="0"/>
              </a:rPr>
              <a:t>Negative Cash Outflow per Month        before Cash Runs Out</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6438381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pPr>
              <a:defRPr/>
            </a:pPr>
            <a:endParaRPr lang="en-US" dirty="0" smtClean="0">
              <a:solidFill>
                <a:prstClr val="black">
                  <a:tint val="75000"/>
                </a:prstClr>
              </a:solidFill>
            </a:endParaRPr>
          </a:p>
          <a:p>
            <a:pPr>
              <a:defRPr/>
            </a:pPr>
            <a:endParaRPr lang="en-US" dirty="0">
              <a:solidFill>
                <a:prstClr val="black">
                  <a:tint val="75000"/>
                </a:prstClr>
              </a:solidFill>
            </a:endParaRPr>
          </a:p>
        </p:txBody>
      </p:sp>
      <p:sp>
        <p:nvSpPr>
          <p:cNvPr id="10" name="TextBox 9"/>
          <p:cNvSpPr txBox="1"/>
          <p:nvPr/>
        </p:nvSpPr>
        <p:spPr>
          <a:xfrm>
            <a:off x="101169" y="145915"/>
            <a:ext cx="8686800" cy="523220"/>
          </a:xfrm>
          <a:prstGeom prst="rect">
            <a:avLst/>
          </a:prstGeom>
          <a:noFill/>
        </p:spPr>
        <p:txBody>
          <a:bodyPr wrap="square" rtlCol="0">
            <a:spAutoFit/>
          </a:bodyPr>
          <a:lstStyle/>
          <a:p>
            <a:r>
              <a:rPr lang="en-US" sz="2800" b="1" i="1" dirty="0">
                <a:solidFill>
                  <a:prstClr val="black"/>
                </a:solidFill>
              </a:rPr>
              <a:t>Homework for Wed., March </a:t>
            </a:r>
            <a:r>
              <a:rPr lang="en-US" sz="2800" b="1" i="1" dirty="0" smtClean="0">
                <a:solidFill>
                  <a:prstClr val="black"/>
                </a:solidFill>
              </a:rPr>
              <a:t>11 – 4</a:t>
            </a:r>
            <a:r>
              <a:rPr lang="en-US" sz="2800" b="1" i="1" baseline="30000" dirty="0" smtClean="0">
                <a:solidFill>
                  <a:prstClr val="black"/>
                </a:solidFill>
              </a:rPr>
              <a:t>th</a:t>
            </a:r>
            <a:r>
              <a:rPr lang="en-US" sz="2800" b="1" i="1" dirty="0" smtClean="0">
                <a:solidFill>
                  <a:prstClr val="black"/>
                </a:solidFill>
              </a:rPr>
              <a:t> Team </a:t>
            </a:r>
            <a:r>
              <a:rPr lang="en-US" sz="2800" b="1" i="1" dirty="0">
                <a:solidFill>
                  <a:prstClr val="black"/>
                </a:solidFill>
              </a:rPr>
              <a:t>Presentation</a:t>
            </a:r>
          </a:p>
        </p:txBody>
      </p:sp>
      <p:sp>
        <p:nvSpPr>
          <p:cNvPr id="2" name="TextBox 1"/>
          <p:cNvSpPr txBox="1"/>
          <p:nvPr/>
        </p:nvSpPr>
        <p:spPr>
          <a:xfrm>
            <a:off x="571501" y="914400"/>
            <a:ext cx="8254568" cy="8079135"/>
          </a:xfrm>
          <a:prstGeom prst="rect">
            <a:avLst/>
          </a:prstGeom>
          <a:noFill/>
        </p:spPr>
        <p:txBody>
          <a:bodyPr wrap="square" rtlCol="0">
            <a:spAutoFit/>
          </a:bodyPr>
          <a:lstStyle/>
          <a:p>
            <a:r>
              <a:rPr lang="en-US" sz="3600" b="1" dirty="0" smtClean="0"/>
              <a:t>How do you plan to make money from your business?</a:t>
            </a:r>
          </a:p>
          <a:p>
            <a:endParaRPr lang="en-US" sz="3600" b="1" dirty="0" smtClean="0"/>
          </a:p>
          <a:p>
            <a:r>
              <a:rPr lang="en-US" sz="3600" b="1" dirty="0" smtClean="0"/>
              <a:t>What are the important metrics and milestones?</a:t>
            </a:r>
            <a:endParaRPr lang="en-US" sz="3600" b="1" dirty="0"/>
          </a:p>
          <a:p>
            <a:endParaRPr lang="en-US" sz="3600" b="1" dirty="0" smtClean="0"/>
          </a:p>
          <a:p>
            <a:r>
              <a:rPr lang="en-US" sz="3600" b="1" dirty="0" smtClean="0"/>
              <a:t>Seed </a:t>
            </a:r>
            <a:r>
              <a:rPr lang="en-US" sz="3600" b="1" dirty="0"/>
              <a:t>c</a:t>
            </a:r>
            <a:r>
              <a:rPr lang="en-US" sz="3600" b="1" dirty="0" smtClean="0"/>
              <a:t>apital required</a:t>
            </a:r>
            <a:endParaRPr lang="en-US" sz="3600" b="1" dirty="0"/>
          </a:p>
          <a:p>
            <a:endParaRPr lang="en-US" sz="3600" b="1" dirty="0"/>
          </a:p>
          <a:p>
            <a:r>
              <a:rPr lang="en-US" sz="3600" b="1" dirty="0" smtClean="0"/>
              <a:t>Financial Statement and estimate of when business will breakeven</a:t>
            </a:r>
          </a:p>
          <a:p>
            <a:r>
              <a:rPr lang="en-US" sz="3600" dirty="0" smtClean="0"/>
              <a:t/>
            </a:r>
            <a:br>
              <a:rPr lang="en-US" sz="3600" dirty="0" smtClean="0"/>
            </a:br>
            <a:endParaRPr lang="en-US" sz="2400" dirty="0" smtClean="0"/>
          </a:p>
          <a:p>
            <a:pPr marL="571500" indent="-571500">
              <a:buFont typeface="Arial" panose="020B0604020202020204" pitchFamily="34" charset="0"/>
              <a:buChar char="•"/>
            </a:pPr>
            <a:endParaRPr lang="en-US" sz="1100" dirty="0" smtClean="0"/>
          </a:p>
          <a:p>
            <a:pPr algn="ctr"/>
            <a:endParaRPr lang="en-US" sz="3200" i="1" dirty="0" smtClean="0"/>
          </a:p>
          <a:p>
            <a:pPr marL="571500" indent="-571500">
              <a:buFont typeface="Arial" panose="020B0604020202020204" pitchFamily="34" charset="0"/>
              <a:buChar char="•"/>
            </a:pPr>
            <a:endParaRPr lang="en-US" sz="4000" dirty="0" smtClean="0"/>
          </a:p>
          <a:p>
            <a:endParaRPr lang="en-US" sz="1600" dirty="0"/>
          </a:p>
        </p:txBody>
      </p:sp>
    </p:spTree>
    <p:extLst>
      <p:ext uri="{BB962C8B-B14F-4D97-AF65-F5344CB8AC3E}">
        <p14:creationId xmlns:p14="http://schemas.microsoft.com/office/powerpoint/2010/main" val="11696521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pPr>
              <a:defRPr/>
            </a:pPr>
            <a:endParaRPr lang="en-US" dirty="0" smtClean="0">
              <a:solidFill>
                <a:prstClr val="black">
                  <a:tint val="75000"/>
                </a:prstClr>
              </a:solidFill>
            </a:endParaRPr>
          </a:p>
          <a:p>
            <a:pPr>
              <a:defRPr/>
            </a:pPr>
            <a:endParaRPr lang="en-US" dirty="0">
              <a:solidFill>
                <a:prstClr val="black">
                  <a:tint val="75000"/>
                </a:prstClr>
              </a:solidFill>
            </a:endParaRPr>
          </a:p>
        </p:txBody>
      </p:sp>
      <p:sp>
        <p:nvSpPr>
          <p:cNvPr id="10" name="TextBox 9"/>
          <p:cNvSpPr txBox="1"/>
          <p:nvPr/>
        </p:nvSpPr>
        <p:spPr>
          <a:xfrm>
            <a:off x="101169" y="145915"/>
            <a:ext cx="8686800" cy="523220"/>
          </a:xfrm>
          <a:prstGeom prst="rect">
            <a:avLst/>
          </a:prstGeom>
          <a:noFill/>
        </p:spPr>
        <p:txBody>
          <a:bodyPr wrap="square" rtlCol="0">
            <a:spAutoFit/>
          </a:bodyPr>
          <a:lstStyle/>
          <a:p>
            <a:r>
              <a:rPr lang="en-US" sz="2800" b="1" i="1" dirty="0">
                <a:solidFill>
                  <a:prstClr val="black"/>
                </a:solidFill>
              </a:rPr>
              <a:t>Homework for Wed., March </a:t>
            </a:r>
            <a:r>
              <a:rPr lang="en-US" sz="2800" b="1" i="1" dirty="0" smtClean="0">
                <a:solidFill>
                  <a:prstClr val="black"/>
                </a:solidFill>
              </a:rPr>
              <a:t>11 – 4</a:t>
            </a:r>
            <a:r>
              <a:rPr lang="en-US" sz="2800" b="1" i="1" baseline="30000" dirty="0" smtClean="0">
                <a:solidFill>
                  <a:prstClr val="black"/>
                </a:solidFill>
              </a:rPr>
              <a:t>th</a:t>
            </a:r>
            <a:r>
              <a:rPr lang="en-US" sz="2800" b="1" i="1" dirty="0" smtClean="0">
                <a:solidFill>
                  <a:prstClr val="black"/>
                </a:solidFill>
              </a:rPr>
              <a:t> Team </a:t>
            </a:r>
            <a:r>
              <a:rPr lang="en-US" sz="2800" b="1" i="1" dirty="0">
                <a:solidFill>
                  <a:prstClr val="black"/>
                </a:solidFill>
              </a:rPr>
              <a:t>Presentation</a:t>
            </a:r>
          </a:p>
        </p:txBody>
      </p:sp>
      <p:sp>
        <p:nvSpPr>
          <p:cNvPr id="2" name="TextBox 1"/>
          <p:cNvSpPr txBox="1"/>
          <p:nvPr/>
        </p:nvSpPr>
        <p:spPr>
          <a:xfrm>
            <a:off x="571501" y="914400"/>
            <a:ext cx="8254568" cy="7617470"/>
          </a:xfrm>
          <a:prstGeom prst="rect">
            <a:avLst/>
          </a:prstGeom>
          <a:noFill/>
        </p:spPr>
        <p:txBody>
          <a:bodyPr wrap="square" rtlCol="0">
            <a:spAutoFit/>
          </a:bodyPr>
          <a:lstStyle/>
          <a:p>
            <a:r>
              <a:rPr lang="en-US" sz="3600" b="1" dirty="0" smtClean="0"/>
              <a:t>Guidelines for the financial statements</a:t>
            </a:r>
          </a:p>
          <a:p>
            <a:pPr marL="1028700" lvl="1" indent="-571500">
              <a:buFont typeface="Arial" panose="020B0604020202020204" pitchFamily="34" charset="0"/>
              <a:buChar char="•"/>
            </a:pPr>
            <a:r>
              <a:rPr lang="en-US" sz="3000" b="1" dirty="0" smtClean="0"/>
              <a:t>Income statement (before tax) only showing fixed and variable costs</a:t>
            </a:r>
          </a:p>
          <a:p>
            <a:pPr marL="1028700" lvl="1" indent="-571500">
              <a:buFont typeface="Arial" panose="020B0604020202020204" pitchFamily="34" charset="0"/>
              <a:buChar char="•"/>
            </a:pPr>
            <a:r>
              <a:rPr lang="en-US" sz="3000" b="1" dirty="0"/>
              <a:t>E</a:t>
            </a:r>
            <a:r>
              <a:rPr lang="en-US" sz="3000" b="1" dirty="0" smtClean="0"/>
              <a:t>mphasis on revenue assumptions and metrics</a:t>
            </a:r>
          </a:p>
          <a:p>
            <a:pPr marL="1028700" lvl="1" indent="-571500">
              <a:buFont typeface="Arial" panose="020B0604020202020204" pitchFamily="34" charset="0"/>
              <a:buChar char="•"/>
            </a:pPr>
            <a:r>
              <a:rPr lang="en-US" sz="3000" b="1" dirty="0" smtClean="0"/>
              <a:t>Time period - Monthly </a:t>
            </a:r>
            <a:r>
              <a:rPr lang="en-US" sz="3000" b="1" dirty="0"/>
              <a:t>or quarterly until you break-even</a:t>
            </a:r>
          </a:p>
          <a:p>
            <a:pPr marL="1028700" lvl="1" indent="-571500">
              <a:buFont typeface="Arial" panose="020B0604020202020204" pitchFamily="34" charset="0"/>
              <a:buChar char="•"/>
            </a:pPr>
            <a:r>
              <a:rPr lang="en-US" sz="3000" b="1" dirty="0" smtClean="0"/>
              <a:t>Don’t worry about when the money is collected or spent (i.e. no cash statement)</a:t>
            </a:r>
          </a:p>
          <a:p>
            <a:pPr marL="1028700" lvl="1" indent="-571500">
              <a:buFont typeface="Arial" panose="020B0604020202020204" pitchFamily="34" charset="0"/>
              <a:buChar char="•"/>
            </a:pPr>
            <a:r>
              <a:rPr lang="en-US" sz="3000" b="1" dirty="0" smtClean="0"/>
              <a:t>Show depreciation as a periodic $$ cost (i.e. as if it were leased)</a:t>
            </a:r>
          </a:p>
          <a:p>
            <a:pPr marL="1028700" lvl="1" indent="-571500">
              <a:buFont typeface="Arial" panose="020B0604020202020204" pitchFamily="34" charset="0"/>
              <a:buChar char="•"/>
            </a:pPr>
            <a:r>
              <a:rPr lang="en-US" sz="3000" b="1" dirty="0" smtClean="0"/>
              <a:t>No balance sheet or cash flow statement</a:t>
            </a:r>
            <a:endParaRPr lang="en-US" sz="3000" b="1" dirty="0"/>
          </a:p>
          <a:p>
            <a:pPr marL="571500" indent="-571500">
              <a:buFont typeface="Arial" panose="020B0604020202020204" pitchFamily="34" charset="0"/>
              <a:buChar char="•"/>
            </a:pPr>
            <a:endParaRPr lang="en-US" sz="2400" dirty="0" smtClean="0"/>
          </a:p>
          <a:p>
            <a:pPr marL="571500" indent="-571500">
              <a:buFont typeface="Arial" panose="020B0604020202020204" pitchFamily="34" charset="0"/>
              <a:buChar char="•"/>
            </a:pPr>
            <a:endParaRPr lang="en-US" sz="1100" dirty="0" smtClean="0"/>
          </a:p>
          <a:p>
            <a:pPr algn="ctr"/>
            <a:endParaRPr lang="en-US" sz="3200" i="1" dirty="0" smtClean="0"/>
          </a:p>
          <a:p>
            <a:pPr marL="571500" indent="-571500">
              <a:buFont typeface="Arial" panose="020B0604020202020204" pitchFamily="34" charset="0"/>
              <a:buChar char="•"/>
            </a:pPr>
            <a:endParaRPr lang="en-US" sz="4000" dirty="0" smtClean="0"/>
          </a:p>
          <a:p>
            <a:endParaRPr lang="en-US" sz="1600" dirty="0"/>
          </a:p>
        </p:txBody>
      </p:sp>
    </p:spTree>
    <p:extLst>
      <p:ext uri="{BB962C8B-B14F-4D97-AF65-F5344CB8AC3E}">
        <p14:creationId xmlns:p14="http://schemas.microsoft.com/office/powerpoint/2010/main" val="3058857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pPr>
              <a:defRPr/>
            </a:pPr>
            <a:endParaRPr lang="en-US" dirty="0" smtClean="0">
              <a:solidFill>
                <a:prstClr val="black">
                  <a:tint val="75000"/>
                </a:prstClr>
              </a:solidFill>
            </a:endParaRPr>
          </a:p>
          <a:p>
            <a:pPr>
              <a:defRPr/>
            </a:pPr>
            <a:endParaRPr lang="en-US" dirty="0">
              <a:solidFill>
                <a:prstClr val="black">
                  <a:tint val="75000"/>
                </a:prstClr>
              </a:solidFill>
            </a:endParaRPr>
          </a:p>
        </p:txBody>
      </p:sp>
      <p:sp>
        <p:nvSpPr>
          <p:cNvPr id="10" name="TextBox 9"/>
          <p:cNvSpPr txBox="1"/>
          <p:nvPr/>
        </p:nvSpPr>
        <p:spPr>
          <a:xfrm>
            <a:off x="101169" y="145915"/>
            <a:ext cx="8686800" cy="523220"/>
          </a:xfrm>
          <a:prstGeom prst="rect">
            <a:avLst/>
          </a:prstGeom>
          <a:noFill/>
        </p:spPr>
        <p:txBody>
          <a:bodyPr wrap="square" rtlCol="0">
            <a:spAutoFit/>
          </a:bodyPr>
          <a:lstStyle/>
          <a:p>
            <a:r>
              <a:rPr lang="en-US" sz="2800" b="1" i="1" dirty="0">
                <a:solidFill>
                  <a:prstClr val="black"/>
                </a:solidFill>
              </a:rPr>
              <a:t>Homework for Wed., March </a:t>
            </a:r>
            <a:r>
              <a:rPr lang="en-US" sz="2800" b="1" i="1" dirty="0" smtClean="0">
                <a:solidFill>
                  <a:prstClr val="black"/>
                </a:solidFill>
              </a:rPr>
              <a:t>11 – 4</a:t>
            </a:r>
            <a:r>
              <a:rPr lang="en-US" sz="2800" b="1" i="1" baseline="30000" dirty="0" smtClean="0">
                <a:solidFill>
                  <a:prstClr val="black"/>
                </a:solidFill>
              </a:rPr>
              <a:t>th</a:t>
            </a:r>
            <a:r>
              <a:rPr lang="en-US" sz="2800" b="1" i="1" dirty="0" smtClean="0">
                <a:solidFill>
                  <a:prstClr val="black"/>
                </a:solidFill>
              </a:rPr>
              <a:t> Team </a:t>
            </a:r>
            <a:r>
              <a:rPr lang="en-US" sz="2800" b="1" i="1" dirty="0">
                <a:solidFill>
                  <a:prstClr val="black"/>
                </a:solidFill>
              </a:rPr>
              <a:t>Presentation</a:t>
            </a:r>
          </a:p>
        </p:txBody>
      </p:sp>
      <p:sp>
        <p:nvSpPr>
          <p:cNvPr id="2" name="TextBox 1"/>
          <p:cNvSpPr txBox="1"/>
          <p:nvPr/>
        </p:nvSpPr>
        <p:spPr>
          <a:xfrm>
            <a:off x="571501" y="943182"/>
            <a:ext cx="8254568" cy="3662541"/>
          </a:xfrm>
          <a:prstGeom prst="rect">
            <a:avLst/>
          </a:prstGeom>
          <a:noFill/>
        </p:spPr>
        <p:txBody>
          <a:bodyPr wrap="square" rtlCol="0">
            <a:spAutoFit/>
          </a:bodyPr>
          <a:lstStyle/>
          <a:p>
            <a:pPr algn="ctr"/>
            <a:r>
              <a:rPr lang="en-US" sz="3600" b="1" dirty="0" smtClean="0"/>
              <a:t>Evaluation questions will pertain to clarity, feasibility, whether you captured the important cost elements and if the operation is lean (conserving cash)</a:t>
            </a:r>
          </a:p>
          <a:p>
            <a:pPr algn="ctr"/>
            <a:endParaRPr lang="en-US" sz="3200" i="1" dirty="0" smtClean="0"/>
          </a:p>
          <a:p>
            <a:pPr marL="571500" indent="-571500">
              <a:buFont typeface="Arial" panose="020B0604020202020204" pitchFamily="34" charset="0"/>
              <a:buChar char="•"/>
            </a:pPr>
            <a:endParaRPr lang="en-US" sz="4000" dirty="0" smtClean="0"/>
          </a:p>
          <a:p>
            <a:endParaRPr lang="en-US" sz="1600" dirty="0"/>
          </a:p>
        </p:txBody>
      </p:sp>
    </p:spTree>
    <p:extLst>
      <p:ext uri="{BB962C8B-B14F-4D97-AF65-F5344CB8AC3E}">
        <p14:creationId xmlns:p14="http://schemas.microsoft.com/office/powerpoint/2010/main" val="25671667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ctrTitle"/>
          </p:nvPr>
        </p:nvSpPr>
        <p:spPr>
          <a:xfrm>
            <a:off x="920750" y="1023938"/>
            <a:ext cx="6858000" cy="1557337"/>
          </a:xfrm>
        </p:spPr>
        <p:txBody>
          <a:bodyPr/>
          <a:lstStyle/>
          <a:p>
            <a:pPr eaLnBrk="1" hangingPunct="1"/>
            <a:r>
              <a:rPr lang="en-US" altLang="en-US" smtClean="0"/>
              <a:t>Business Model Canvas</a:t>
            </a:r>
            <a:br>
              <a:rPr lang="en-US" altLang="en-US" smtClean="0"/>
            </a:br>
            <a:endParaRPr lang="en-US" altLang="en-US" smtClean="0"/>
          </a:p>
        </p:txBody>
      </p:sp>
      <p:pic>
        <p:nvPicPr>
          <p:cNvPr id="14029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6113" y="1914525"/>
            <a:ext cx="428625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5559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pPr>
              <a:defRPr/>
            </a:pPr>
            <a:endParaRPr lang="en-US" dirty="0" smtClean="0">
              <a:solidFill>
                <a:prstClr val="black">
                  <a:tint val="75000"/>
                </a:prstClr>
              </a:solidFill>
            </a:endParaRPr>
          </a:p>
          <a:p>
            <a:pPr>
              <a:defRPr/>
            </a:pPr>
            <a:endParaRPr lang="en-US" dirty="0">
              <a:solidFill>
                <a:prstClr val="black">
                  <a:tint val="75000"/>
                </a:prstClr>
              </a:solidFill>
            </a:endParaRPr>
          </a:p>
        </p:txBody>
      </p:sp>
      <p:sp>
        <p:nvSpPr>
          <p:cNvPr id="10" name="TextBox 9"/>
          <p:cNvSpPr txBox="1"/>
          <p:nvPr/>
        </p:nvSpPr>
        <p:spPr>
          <a:xfrm>
            <a:off x="101169" y="145915"/>
            <a:ext cx="8686800" cy="584775"/>
          </a:xfrm>
          <a:prstGeom prst="rect">
            <a:avLst/>
          </a:prstGeom>
          <a:noFill/>
        </p:spPr>
        <p:txBody>
          <a:bodyPr wrap="square" rtlCol="0">
            <a:spAutoFit/>
          </a:bodyPr>
          <a:lstStyle/>
          <a:p>
            <a:pPr lvl="0"/>
            <a:r>
              <a:rPr lang="en-US" sz="3200" b="1" i="1" dirty="0" smtClean="0">
                <a:solidFill>
                  <a:prstClr val="black"/>
                </a:solidFill>
              </a:rPr>
              <a:t>Homework – Portland Freelancer’s Cafe</a:t>
            </a:r>
            <a:endParaRPr lang="en-US" sz="3200" dirty="0">
              <a:solidFill>
                <a:prstClr val="white"/>
              </a:solidFill>
            </a:endParaRPr>
          </a:p>
        </p:txBody>
      </p:sp>
      <p:sp>
        <p:nvSpPr>
          <p:cNvPr id="5" name="Rectangle 4"/>
          <p:cNvSpPr/>
          <p:nvPr/>
        </p:nvSpPr>
        <p:spPr>
          <a:xfrm>
            <a:off x="1021404" y="1200621"/>
            <a:ext cx="7101191" cy="1175706"/>
          </a:xfrm>
          <a:prstGeom prst="rect">
            <a:avLst/>
          </a:prstGeom>
        </p:spPr>
        <p:txBody>
          <a:bodyPr wrap="square">
            <a:spAutoFit/>
          </a:bodyPr>
          <a:lstStyle/>
          <a:p>
            <a:pPr lvl="0">
              <a:spcBef>
                <a:spcPct val="20000"/>
              </a:spcBef>
            </a:pPr>
            <a:endParaRPr lang="en-US" sz="3200" dirty="0" smtClean="0">
              <a:solidFill>
                <a:prstClr val="black"/>
              </a:solidFill>
            </a:endParaRPr>
          </a:p>
          <a:p>
            <a:pPr lvl="0">
              <a:spcBef>
                <a:spcPct val="20000"/>
              </a:spcBef>
            </a:pPr>
            <a:endParaRPr lang="en-US" sz="3200" dirty="0">
              <a:solidFill>
                <a:prstClr val="black"/>
              </a:solidFill>
            </a:endParaRPr>
          </a:p>
        </p:txBody>
      </p:sp>
      <p:sp>
        <p:nvSpPr>
          <p:cNvPr id="2" name="TextBox 1"/>
          <p:cNvSpPr txBox="1"/>
          <p:nvPr/>
        </p:nvSpPr>
        <p:spPr>
          <a:xfrm>
            <a:off x="341086" y="838200"/>
            <a:ext cx="8382000" cy="5570756"/>
          </a:xfrm>
          <a:prstGeom prst="rect">
            <a:avLst/>
          </a:prstGeom>
          <a:noFill/>
        </p:spPr>
        <p:txBody>
          <a:bodyPr wrap="square" rtlCol="0">
            <a:spAutoFit/>
          </a:bodyPr>
          <a:lstStyle/>
          <a:p>
            <a:r>
              <a:rPr lang="en-US" sz="2800" b="1" i="1" dirty="0" smtClean="0"/>
              <a:t>What we learn from this case –</a:t>
            </a:r>
          </a:p>
          <a:p>
            <a:endParaRPr lang="en-US" sz="1200" b="1" i="1" dirty="0" smtClean="0"/>
          </a:p>
          <a:p>
            <a:pPr marL="342900" indent="-342900">
              <a:buFont typeface="Arial" panose="020B0604020202020204" pitchFamily="34" charset="0"/>
              <a:buChar char="•"/>
            </a:pPr>
            <a:r>
              <a:rPr lang="en-US" sz="2800" dirty="0" smtClean="0"/>
              <a:t>Small price increase can make the difference between loss and profitability</a:t>
            </a:r>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r>
              <a:rPr lang="en-US" sz="2800" dirty="0" smtClean="0"/>
              <a:t>Price increases fall directly to the bottom line</a:t>
            </a:r>
            <a:br>
              <a:rPr lang="en-US" sz="2800" dirty="0" smtClean="0"/>
            </a:br>
            <a:r>
              <a:rPr lang="en-US" sz="2800" dirty="0" smtClean="0"/>
              <a:t>What </a:t>
            </a:r>
            <a:r>
              <a:rPr lang="en-US" sz="2800" dirty="0"/>
              <a:t>is the gross margin increase if you apply a 10% </a:t>
            </a:r>
            <a:r>
              <a:rPr lang="en-US" sz="2800" dirty="0" smtClean="0"/>
              <a:t>price </a:t>
            </a:r>
            <a:r>
              <a:rPr lang="en-US" sz="2800" dirty="0"/>
              <a:t>increase on a product selling for $10 with a marginal cost of </a:t>
            </a:r>
            <a:r>
              <a:rPr lang="en-US" sz="2800" dirty="0" smtClean="0"/>
              <a:t>$6?</a:t>
            </a:r>
          </a:p>
          <a:p>
            <a:pPr marL="342900" indent="-342900">
              <a:buFont typeface="Arial" panose="020B0604020202020204" pitchFamily="34" charset="0"/>
              <a:buChar char="•"/>
            </a:pPr>
            <a:endParaRPr lang="en-US" sz="1200" dirty="0" smtClean="0"/>
          </a:p>
          <a:p>
            <a:pPr marL="342900" lvl="2" indent="-342900">
              <a:buFont typeface="Arial" panose="020B0604020202020204" pitchFamily="34" charset="0"/>
              <a:buChar char="•"/>
            </a:pPr>
            <a:r>
              <a:rPr lang="en-US" sz="2800" dirty="0" smtClean="0"/>
              <a:t>Metrics are important, not benchmarking for expected number of customers, retained or new</a:t>
            </a:r>
          </a:p>
          <a:p>
            <a:pPr marL="342900" lvl="2" indent="-342900">
              <a:buFont typeface="Arial" panose="020B0604020202020204" pitchFamily="34" charset="0"/>
              <a:buChar char="•"/>
            </a:pPr>
            <a:endParaRPr lang="en-US" sz="1200" dirty="0" smtClean="0"/>
          </a:p>
          <a:p>
            <a:pPr marL="342900" lvl="2" indent="-342900">
              <a:buFont typeface="Arial" panose="020B0604020202020204" pitchFamily="34" charset="0"/>
              <a:buChar char="•"/>
            </a:pPr>
            <a:r>
              <a:rPr lang="en-US" sz="2800" b="1" dirty="0" smtClean="0"/>
              <a:t>Know when to pivot!</a:t>
            </a:r>
            <a:endParaRPr lang="en-US" sz="2800" b="1" dirty="0"/>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4148234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82"/>
            <a:ext cx="7620000" cy="1143000"/>
          </a:xfrm>
        </p:spPr>
        <p:txBody>
          <a:bodyPr/>
          <a:lstStyle/>
          <a:p>
            <a:r>
              <a:rPr lang="en-US" sz="4000" dirty="0" smtClean="0">
                <a:latin typeface="Arial" pitchFamily="-123" charset="0"/>
                <a:ea typeface="ＭＳ Ｐゴシック" pitchFamily="-123" charset="-128"/>
                <a:cs typeface="ＭＳ Ｐゴシック" pitchFamily="-123" charset="-128"/>
              </a:rPr>
              <a:t>Pricing</a:t>
            </a:r>
            <a:endParaRPr lang="en-US" sz="4000" dirty="0">
              <a:latin typeface="Arial" pitchFamily="-123" charset="0"/>
              <a:ea typeface="ＭＳ Ｐゴシック" pitchFamily="-123" charset="-128"/>
              <a:cs typeface="ＭＳ Ｐゴシック" pitchFamily="-123" charset="-128"/>
            </a:endParaRPr>
          </a:p>
        </p:txBody>
      </p:sp>
      <p:sp>
        <p:nvSpPr>
          <p:cNvPr id="3" name="Content Placeholder 2"/>
          <p:cNvSpPr>
            <a:spLocks noGrp="1"/>
          </p:cNvSpPr>
          <p:nvPr>
            <p:ph idx="1"/>
          </p:nvPr>
        </p:nvSpPr>
        <p:spPr>
          <a:xfrm>
            <a:off x="368300" y="762000"/>
            <a:ext cx="8458199" cy="4800600"/>
          </a:xfrm>
        </p:spPr>
        <p:txBody>
          <a:bodyPr>
            <a:noAutofit/>
          </a:bodyPr>
          <a:lstStyle/>
          <a:p>
            <a:r>
              <a:rPr lang="en-US" sz="2800" dirty="0" smtClean="0"/>
              <a:t>Small differences can lead to a big change in your bottom line</a:t>
            </a:r>
          </a:p>
          <a:p>
            <a:r>
              <a:rPr lang="en-US" sz="2800" dirty="0" smtClean="0"/>
              <a:t>Need to charge what customers are willing to pay guard against undercharging – tempting to assume that all customers are price sensitive</a:t>
            </a:r>
          </a:p>
          <a:p>
            <a:r>
              <a:rPr lang="en-US" sz="2800" dirty="0" smtClean="0"/>
              <a:t>Pricing reflects your brand</a:t>
            </a:r>
          </a:p>
          <a:p>
            <a:r>
              <a:rPr lang="en-US" sz="2800" dirty="0" smtClean="0"/>
              <a:t>Transparent – clear communication to the customer</a:t>
            </a:r>
          </a:p>
          <a:p>
            <a:r>
              <a:rPr lang="en-US" sz="2800" dirty="0" smtClean="0"/>
              <a:t>Price for the characteristics of your market</a:t>
            </a:r>
          </a:p>
          <a:p>
            <a:r>
              <a:rPr lang="en-US" sz="2800" dirty="0" smtClean="0"/>
              <a:t>“art rather than a science” – always benchmark and review stats </a:t>
            </a:r>
          </a:p>
          <a:p>
            <a:endParaRPr lang="en-US" sz="2800" dirty="0"/>
          </a:p>
        </p:txBody>
      </p:sp>
      <p:sp>
        <p:nvSpPr>
          <p:cNvPr id="4" name="Slide Number Placeholder 3"/>
          <p:cNvSpPr>
            <a:spLocks noGrp="1"/>
          </p:cNvSpPr>
          <p:nvPr>
            <p:ph type="sldNum" sz="quarter" idx="4294967295"/>
          </p:nvPr>
        </p:nvSpPr>
        <p:spPr>
          <a:xfrm>
            <a:off x="8531788" y="5648960"/>
            <a:ext cx="548640" cy="396240"/>
          </a:xfrm>
          <a:prstGeom prst="bracketPair">
            <a:avLst>
              <a:gd name="adj" fmla="val 17949"/>
            </a:avLst>
          </a:prstGeom>
        </p:spPr>
        <p:txBody>
          <a:bodyPr/>
          <a:lstStyle/>
          <a:p>
            <a:pPr>
              <a:defRPr/>
            </a:pPr>
            <a:fld id="{2E7F68D8-A970-453F-8120-090EFFC6A7C5}" type="slidenum">
              <a:rPr lang="en-US" smtClean="0"/>
              <a:pPr>
                <a:defRPr/>
              </a:pPr>
              <a:t>8</a:t>
            </a:fld>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013" y="5105400"/>
            <a:ext cx="2347737" cy="128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4582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 Pricing doesn’t always drive purchases</a:t>
            </a:r>
          </a:p>
        </p:txBody>
      </p:sp>
      <p:sp>
        <p:nvSpPr>
          <p:cNvPr id="3" name="Content Placeholder 2"/>
          <p:cNvSpPr>
            <a:spLocks noGrp="1"/>
          </p:cNvSpPr>
          <p:nvPr>
            <p:ph idx="1"/>
          </p:nvPr>
        </p:nvSpPr>
        <p:spPr>
          <a:xfrm>
            <a:off x="304800" y="1643878"/>
            <a:ext cx="8686800" cy="4525963"/>
          </a:xfrm>
        </p:spPr>
        <p:txBody>
          <a:bodyPr>
            <a:normAutofit/>
          </a:bodyPr>
          <a:lstStyle/>
          <a:p>
            <a:pPr marL="0" indent="0">
              <a:buNone/>
            </a:pPr>
            <a:r>
              <a:rPr lang="en-US" sz="2800" dirty="0" smtClean="0"/>
              <a:t>Analysis done by Experian using the </a:t>
            </a:r>
            <a:r>
              <a:rPr lang="en-US" sz="2800" dirty="0"/>
              <a:t>Spring 2013 Simmons National Consumer Study, a comprehensive survey of 24,374 U.S. adults that measures consumer lifestyles, attitudes, brand preferences, media use and more. </a:t>
            </a:r>
            <a:endParaRPr lang="en-US" sz="2800" dirty="0" smtClean="0">
              <a:hlinkClick r:id="rId3"/>
            </a:endParaRPr>
          </a:p>
          <a:p>
            <a:endParaRPr lang="en-US" dirty="0">
              <a:hlinkClick r:id="rId3"/>
            </a:endParaRPr>
          </a:p>
          <a:p>
            <a:pPr marL="0" indent="0">
              <a:buNone/>
            </a:pPr>
            <a:r>
              <a:rPr lang="en-US" sz="1600" dirty="0" smtClean="0">
                <a:hlinkClick r:id="rId3"/>
              </a:rPr>
              <a:t>http</a:t>
            </a:r>
            <a:r>
              <a:rPr lang="en-US" sz="1600" dirty="0">
                <a:hlinkClick r:id="rId3"/>
              </a:rPr>
              <a:t>://</a:t>
            </a:r>
            <a:r>
              <a:rPr lang="en-US" sz="1600" dirty="0" smtClean="0">
                <a:hlinkClick r:id="rId3"/>
              </a:rPr>
              <a:t>www.experian.com/assets/marketing-services/white-papers/deal-seekers-2013.pdf</a:t>
            </a:r>
            <a:endParaRPr lang="en-US" sz="1600" dirty="0" smtClean="0"/>
          </a:p>
          <a:p>
            <a:pPr marL="0" indent="0">
              <a:buNone/>
            </a:pPr>
            <a:r>
              <a:rPr lang="en-US" sz="1600" dirty="0" smtClean="0">
                <a:hlinkClick r:id="rId4"/>
              </a:rPr>
              <a:t>http</a:t>
            </a:r>
            <a:r>
              <a:rPr lang="en-US" sz="1600" dirty="0">
                <a:hlinkClick r:id="rId4"/>
              </a:rPr>
              <a:t>://www.medialifemagazine.com/fact-pricing-doesnt-always-drive-purchases</a:t>
            </a:r>
            <a:r>
              <a:rPr lang="en-US" sz="1600" dirty="0" smtClean="0">
                <a:hlinkClick r:id="rId4"/>
              </a:rPr>
              <a:t>/</a:t>
            </a:r>
            <a:endParaRPr lang="en-US" sz="1600" dirty="0" smtClean="0"/>
          </a:p>
          <a:p>
            <a:pPr marL="0" indent="0">
              <a:buNone/>
            </a:pPr>
            <a:endParaRPr lang="en-US" dirty="0"/>
          </a:p>
          <a:p>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6" y="762000"/>
            <a:ext cx="2438400" cy="927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C:\Users\Eisenstat\AppData\Local\Microsoft\Windows\Temporary Internet Files\Content.IE5\76IQEIKE\5437288053_624c075aa3_z[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48400" y="4724400"/>
            <a:ext cx="2438400" cy="1626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430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30037</TotalTime>
  <Words>3619</Words>
  <Application>Microsoft Office PowerPoint</Application>
  <PresentationFormat>On-screen Show (4:3)</PresentationFormat>
  <Paragraphs>615</Paragraphs>
  <Slides>65</Slides>
  <Notes>64</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65</vt:i4>
      </vt:variant>
    </vt:vector>
  </HeadingPairs>
  <TitlesOfParts>
    <vt:vector size="81" baseType="lpstr">
      <vt:lpstr>ＭＳ Ｐゴシック</vt:lpstr>
      <vt:lpstr>ＭＳ Ｐゴシック</vt:lpstr>
      <vt:lpstr>Arial</vt:lpstr>
      <vt:lpstr>BebasNeue</vt:lpstr>
      <vt:lpstr>Berlin Sans FB Demi</vt:lpstr>
      <vt:lpstr>Calibri</vt:lpstr>
      <vt:lpstr>Calibri Light</vt:lpstr>
      <vt:lpstr>Century Gothic</vt:lpstr>
      <vt:lpstr>Courier New</vt:lpstr>
      <vt:lpstr>PT Sans</vt:lpstr>
      <vt:lpstr>Times New Roman</vt:lpstr>
      <vt:lpstr>Wingdings</vt:lpstr>
      <vt:lpstr>1_Office Theme</vt:lpstr>
      <vt:lpstr>3_Office Theme</vt:lpstr>
      <vt:lpstr>4_Office Theme</vt:lpstr>
      <vt:lpstr>Office Theme</vt:lpstr>
      <vt:lpstr>PowerPoint Presentation</vt:lpstr>
      <vt:lpstr>PowerPoint Presentation</vt:lpstr>
      <vt:lpstr>PowerPoint Presentation</vt:lpstr>
      <vt:lpstr>Portland Freelancers’ Café</vt:lpstr>
      <vt:lpstr>Portland Freelancers’ Café</vt:lpstr>
      <vt:lpstr>PowerPoint Presentation</vt:lpstr>
      <vt:lpstr>PowerPoint Presentation</vt:lpstr>
      <vt:lpstr>Pricing</vt:lpstr>
      <vt:lpstr>Fact: Pricing doesn’t always drive purchases</vt:lpstr>
      <vt:lpstr>The Deal- Seeking Continuum</vt:lpstr>
      <vt:lpstr>Price - important, but not the most important factor</vt:lpstr>
      <vt:lpstr>The Deal- Seeking Continuum</vt:lpstr>
      <vt:lpstr>What does this mean?</vt:lpstr>
      <vt:lpstr>Price is Not an Indication of Quality for Hotel Guests -</vt:lpstr>
      <vt:lpstr>Relationship between perception of quality and price</vt:lpstr>
      <vt:lpstr>The Secret to SoulCycle's Success? Maintaining the Luxury  </vt:lpstr>
      <vt:lpstr>Pricing Strategies – Cost-Plus or Mark-up</vt:lpstr>
      <vt:lpstr>Pricing Strategies – Cost-Plus or Mark-up</vt:lpstr>
      <vt:lpstr>Pricing Strategies – Competition Based</vt:lpstr>
      <vt:lpstr>Pricing Strategies – Meet or beat the competition</vt:lpstr>
      <vt:lpstr>Pricing Strategies – Value Pricing</vt:lpstr>
      <vt:lpstr>Pricing Tactics – Penetration Pricing</vt:lpstr>
      <vt:lpstr>Pricing Tactics – Penetration Pricing</vt:lpstr>
      <vt:lpstr>Pricing Tactics – Skimming</vt:lpstr>
      <vt:lpstr>Pricing Tactics – Skimming</vt:lpstr>
      <vt:lpstr>Pricing Tactics – Personalized &amp; Variable</vt:lpstr>
      <vt:lpstr>Pricing Tactics – Prestige</vt:lpstr>
      <vt:lpstr>Pricing Tactics – Price Lining</vt:lpstr>
      <vt:lpstr>Pricing Strategies </vt:lpstr>
      <vt:lpstr>PowerPoint Presentation</vt:lpstr>
      <vt:lpstr>PowerPoint Presentation</vt:lpstr>
      <vt:lpstr>PowerPoint Presentation</vt:lpstr>
      <vt:lpstr>PowerPoint Presentation</vt:lpstr>
      <vt:lpstr>PowerPoint Presentation</vt:lpstr>
      <vt:lpstr>PowerPoint Presentation</vt:lpstr>
      <vt:lpstr>Other thoughts on pricing</vt:lpstr>
      <vt:lpstr>Sales</vt:lpstr>
      <vt:lpstr>Pushing on Price is Also a “Test”</vt:lpstr>
      <vt:lpstr>Essence of Selling is Teaching &amp; Learning</vt:lpstr>
      <vt:lpstr>PowerPoint Presentation</vt:lpstr>
      <vt:lpstr>One Basic Principle of Good Selling</vt:lpstr>
      <vt:lpstr>Revenue Forecasting</vt:lpstr>
      <vt:lpstr>Modeling</vt:lpstr>
      <vt:lpstr>Revenue Models</vt:lpstr>
      <vt:lpstr>Revenue Models – Sell Something</vt:lpstr>
      <vt:lpstr>Revenue Models – Subscription</vt:lpstr>
      <vt:lpstr>Revenue Models –  Advertising</vt:lpstr>
      <vt:lpstr>Revenue Models – Selling Data </vt:lpstr>
      <vt:lpstr>Revenue Models – Transactions/Intermediation </vt:lpstr>
      <vt:lpstr>Revenue Models – Freemium </vt:lpstr>
      <vt:lpstr>Keep an eye on the numbers &amp; focus on key metrics</vt:lpstr>
      <vt:lpstr>Financials – The Numbers</vt:lpstr>
      <vt:lpstr>Financial Statements</vt:lpstr>
      <vt:lpstr>Seed Capital: one-time expense of opening a business</vt:lpstr>
      <vt:lpstr>P/(L) - Variable VS Fixed Costs</vt:lpstr>
      <vt:lpstr> Economics of One Unit (EOU) Analysis </vt:lpstr>
      <vt:lpstr>Economics of one Unit – Class Exercise</vt:lpstr>
      <vt:lpstr>Economics of One Unit (EOU) Analysis</vt:lpstr>
      <vt:lpstr>Cash is King</vt:lpstr>
      <vt:lpstr>Tips for Conserving Cash </vt:lpstr>
      <vt:lpstr>Burn Rate </vt:lpstr>
      <vt:lpstr>PowerPoint Presentation</vt:lpstr>
      <vt:lpstr>PowerPoint Presentation</vt:lpstr>
      <vt:lpstr>PowerPoint Presentation</vt:lpstr>
      <vt:lpstr>Business Model Canvas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Eisenstat</dc:creator>
  <cp:lastModifiedBy>Jerry Tepfer</cp:lastModifiedBy>
  <cp:revision>508</cp:revision>
  <cp:lastPrinted>2015-03-09T03:36:35Z</cp:lastPrinted>
  <dcterms:created xsi:type="dcterms:W3CDTF">2015-02-07T19:08:34Z</dcterms:created>
  <dcterms:modified xsi:type="dcterms:W3CDTF">2015-05-13T03:55:03Z</dcterms:modified>
</cp:coreProperties>
</file>